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BA64"/>
    <a:srgbClr val="E1E6CA"/>
    <a:srgbClr val="F6CABD"/>
    <a:srgbClr val="EB3634"/>
    <a:srgbClr val="00B2CB"/>
    <a:srgbClr val="BBE2EA"/>
    <a:srgbClr val="E76C30"/>
    <a:srgbClr val="9BBE73"/>
    <a:srgbClr val="F8BCBC"/>
    <a:srgbClr val="A8B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9" autoAdjust="0"/>
    <p:restoredTop sz="94660"/>
  </p:normalViewPr>
  <p:slideViewPr>
    <p:cSldViewPr snapToGrid="0" showGuides="1">
      <p:cViewPr varScale="1">
        <p:scale>
          <a:sx n="47" d="100"/>
          <a:sy n="47" d="100"/>
        </p:scale>
        <p:origin x="1982" y="48"/>
      </p:cViewPr>
      <p:guideLst>
        <p:guide orient="horz" pos="3120"/>
        <p:guide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rgbClr val="EB3634"/>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2F6B2B1-4666-4C85-9566-C6973895E3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10404"/>
          </a:xfrm>
          <a:prstGeom prst="rect">
            <a:avLst/>
          </a:prstGeom>
          <a:solidFill>
            <a:srgbClr val="9BBE73"/>
          </a:solidFill>
        </p:spPr>
      </p:pic>
    </p:spTree>
    <p:extLst>
      <p:ext uri="{BB962C8B-B14F-4D97-AF65-F5344CB8AC3E}">
        <p14:creationId xmlns:p14="http://schemas.microsoft.com/office/powerpoint/2010/main" val="361192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570024C-C6B8-4AEC-9560-876C1874F54F}"/>
              </a:ext>
            </a:extLst>
          </p:cNvPr>
          <p:cNvPicPr>
            <a:picLocks noChangeAspect="1"/>
          </p:cNvPicPr>
          <p:nvPr userDrawn="1"/>
        </p:nvPicPr>
        <p:blipFill>
          <a:blip r:embed="rId2"/>
          <a:stretch>
            <a:fillRect/>
          </a:stretch>
        </p:blipFill>
        <p:spPr>
          <a:xfrm>
            <a:off x="0" y="0"/>
            <a:ext cx="6858000" cy="9910404"/>
          </a:xfrm>
          <a:prstGeom prst="rect">
            <a:avLst/>
          </a:prstGeom>
        </p:spPr>
      </p:pic>
      <p:pic>
        <p:nvPicPr>
          <p:cNvPr id="9" name="Picture 2">
            <a:extLst>
              <a:ext uri="{FF2B5EF4-FFF2-40B4-BE49-F238E27FC236}">
                <a16:creationId xmlns:a16="http://schemas.microsoft.com/office/drawing/2014/main" id="{91889A11-E13B-4C5B-B2E3-3B54D24203F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29188" y="7009320"/>
            <a:ext cx="2027212" cy="14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a:extLst>
              <a:ext uri="{FF2B5EF4-FFF2-40B4-BE49-F238E27FC236}">
                <a16:creationId xmlns:a16="http://schemas.microsoft.com/office/drawing/2014/main" id="{FE28AECB-1DED-408C-9BFA-8D7E5801822E}"/>
              </a:ext>
            </a:extLst>
          </p:cNvPr>
          <p:cNvSpPr txBox="1"/>
          <p:nvPr userDrawn="1"/>
        </p:nvSpPr>
        <p:spPr>
          <a:xfrm>
            <a:off x="4318000" y="7618495"/>
            <a:ext cx="1371600" cy="200055"/>
          </a:xfrm>
          <a:prstGeom prst="rect">
            <a:avLst/>
          </a:prstGeom>
          <a:noFill/>
        </p:spPr>
        <p:txBody>
          <a:bodyPr wrap="square" rtlCol="0">
            <a:spAutoFit/>
          </a:bodyPr>
          <a:lstStyle/>
          <a:p>
            <a:r>
              <a:rPr kumimoji="1" lang="ja-JP" altLang="en-US" sz="700" b="0" dirty="0">
                <a:solidFill>
                  <a:schemeClr val="tx1">
                    <a:lumMod val="75000"/>
                    <a:lumOff val="25000"/>
                  </a:schemeClr>
                </a:solidFill>
                <a:latin typeface="BIZ UDPゴシック" panose="020B0400000000000000" pitchFamily="50" charset="-128"/>
                <a:ea typeface="BIZ UDPゴシック" panose="020B0400000000000000" pitchFamily="50" charset="-128"/>
              </a:rPr>
              <a:t>記事作成：</a:t>
            </a:r>
          </a:p>
        </p:txBody>
      </p:sp>
    </p:spTree>
    <p:extLst>
      <p:ext uri="{BB962C8B-B14F-4D97-AF65-F5344CB8AC3E}">
        <p14:creationId xmlns:p14="http://schemas.microsoft.com/office/powerpoint/2010/main" val="29889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18D5F3D-7757-48DB-B1DF-461CFC004431}"/>
              </a:ext>
            </a:extLst>
          </p:cNvPr>
          <p:cNvPicPr>
            <a:picLocks noChangeAspect="1"/>
          </p:cNvPicPr>
          <p:nvPr userDrawn="1"/>
        </p:nvPicPr>
        <p:blipFill>
          <a:blip r:embed="rId2"/>
          <a:stretch>
            <a:fillRect/>
          </a:stretch>
        </p:blipFill>
        <p:spPr>
          <a:xfrm>
            <a:off x="0" y="0"/>
            <a:ext cx="6858000" cy="9910404"/>
          </a:xfrm>
          <a:prstGeom prst="rect">
            <a:avLst/>
          </a:prstGeom>
        </p:spPr>
      </p:pic>
      <p:pic>
        <p:nvPicPr>
          <p:cNvPr id="7" name="Picture 2">
            <a:extLst>
              <a:ext uri="{FF2B5EF4-FFF2-40B4-BE49-F238E27FC236}">
                <a16:creationId xmlns:a16="http://schemas.microsoft.com/office/drawing/2014/main" id="{B1ADD178-BDE6-4B23-8ACE-B76812978D1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29188" y="6816812"/>
            <a:ext cx="2027212" cy="14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a:extLst>
              <a:ext uri="{FF2B5EF4-FFF2-40B4-BE49-F238E27FC236}">
                <a16:creationId xmlns:a16="http://schemas.microsoft.com/office/drawing/2014/main" id="{1D617F14-4C13-4EBA-B996-303ABB4D978A}"/>
              </a:ext>
            </a:extLst>
          </p:cNvPr>
          <p:cNvSpPr txBox="1"/>
          <p:nvPr userDrawn="1"/>
        </p:nvSpPr>
        <p:spPr>
          <a:xfrm>
            <a:off x="4318000" y="7425987"/>
            <a:ext cx="1371600" cy="200055"/>
          </a:xfrm>
          <a:prstGeom prst="rect">
            <a:avLst/>
          </a:prstGeom>
          <a:noFill/>
        </p:spPr>
        <p:txBody>
          <a:bodyPr wrap="square" rtlCol="0">
            <a:spAutoFit/>
          </a:bodyPr>
          <a:lstStyle/>
          <a:p>
            <a:r>
              <a:rPr kumimoji="1" lang="ja-JP" altLang="en-US" sz="700" b="0" dirty="0">
                <a:solidFill>
                  <a:schemeClr val="tx1">
                    <a:lumMod val="75000"/>
                    <a:lumOff val="25000"/>
                  </a:schemeClr>
                </a:solidFill>
                <a:latin typeface="BIZ UDPゴシック" panose="020B0400000000000000" pitchFamily="50" charset="-128"/>
                <a:ea typeface="BIZ UDPゴシック" panose="020B0400000000000000" pitchFamily="50" charset="-128"/>
              </a:rPr>
              <a:t>記事作成：</a:t>
            </a:r>
          </a:p>
        </p:txBody>
      </p:sp>
      <p:sp>
        <p:nvSpPr>
          <p:cNvPr id="9" name="正方形/長方形 8">
            <a:extLst>
              <a:ext uri="{FF2B5EF4-FFF2-40B4-BE49-F238E27FC236}">
                <a16:creationId xmlns:a16="http://schemas.microsoft.com/office/drawing/2014/main" id="{EC6FAECF-26FE-467A-916A-E0A5EA31C6E7}"/>
              </a:ext>
            </a:extLst>
          </p:cNvPr>
          <p:cNvSpPr/>
          <p:nvPr userDrawn="1"/>
        </p:nvSpPr>
        <p:spPr>
          <a:xfrm>
            <a:off x="0" y="7966710"/>
            <a:ext cx="6858000" cy="1939290"/>
          </a:xfrm>
          <a:prstGeom prst="rect">
            <a:avLst/>
          </a:prstGeom>
          <a:gradFill flip="none" rotWithShape="1">
            <a:gsLst>
              <a:gs pos="0">
                <a:srgbClr val="00B6D2"/>
              </a:gs>
              <a:gs pos="100000">
                <a:srgbClr val="A8BF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9088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565E838-17F7-408D-B269-A3C3E1E5A0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10404"/>
          </a:xfrm>
          <a:prstGeom prst="rect">
            <a:avLst/>
          </a:prstGeom>
        </p:spPr>
      </p:pic>
      <p:pic>
        <p:nvPicPr>
          <p:cNvPr id="8" name="Picture 2">
            <a:extLst>
              <a:ext uri="{FF2B5EF4-FFF2-40B4-BE49-F238E27FC236}">
                <a16:creationId xmlns:a16="http://schemas.microsoft.com/office/drawing/2014/main" id="{A758B3FB-F2EF-4DD9-A2F9-0A24443CFAD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29188" y="8199842"/>
            <a:ext cx="2027212" cy="14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a:extLst>
              <a:ext uri="{FF2B5EF4-FFF2-40B4-BE49-F238E27FC236}">
                <a16:creationId xmlns:a16="http://schemas.microsoft.com/office/drawing/2014/main" id="{7BBA4AC9-06FE-4A4F-A620-A6C7F9A10CB4}"/>
              </a:ext>
            </a:extLst>
          </p:cNvPr>
          <p:cNvSpPr txBox="1"/>
          <p:nvPr userDrawn="1"/>
        </p:nvSpPr>
        <p:spPr>
          <a:xfrm>
            <a:off x="4318000" y="8809017"/>
            <a:ext cx="1371600" cy="200055"/>
          </a:xfrm>
          <a:prstGeom prst="rect">
            <a:avLst/>
          </a:prstGeom>
          <a:noFill/>
        </p:spPr>
        <p:txBody>
          <a:bodyPr wrap="square" rtlCol="0">
            <a:spAutoFit/>
          </a:bodyPr>
          <a:lstStyle/>
          <a:p>
            <a:r>
              <a:rPr kumimoji="1" lang="ja-JP" altLang="en-US" sz="700" b="0" dirty="0">
                <a:solidFill>
                  <a:schemeClr val="tx1">
                    <a:lumMod val="75000"/>
                    <a:lumOff val="25000"/>
                  </a:schemeClr>
                </a:solidFill>
                <a:latin typeface="BIZ UDPゴシック" panose="020B0400000000000000" pitchFamily="50" charset="-128"/>
                <a:ea typeface="BIZ UDPゴシック" panose="020B0400000000000000" pitchFamily="50" charset="-128"/>
              </a:rPr>
              <a:t>記事作成：</a:t>
            </a:r>
          </a:p>
        </p:txBody>
      </p:sp>
      <p:sp>
        <p:nvSpPr>
          <p:cNvPr id="10" name="正方形/長方形 9">
            <a:extLst>
              <a:ext uri="{FF2B5EF4-FFF2-40B4-BE49-F238E27FC236}">
                <a16:creationId xmlns:a16="http://schemas.microsoft.com/office/drawing/2014/main" id="{290E1649-E6AB-48AF-941C-74B0657C7F2F}"/>
              </a:ext>
            </a:extLst>
          </p:cNvPr>
          <p:cNvSpPr/>
          <p:nvPr userDrawn="1"/>
        </p:nvSpPr>
        <p:spPr>
          <a:xfrm>
            <a:off x="0" y="9109710"/>
            <a:ext cx="6858000" cy="796290"/>
          </a:xfrm>
          <a:prstGeom prst="rect">
            <a:avLst/>
          </a:prstGeom>
          <a:gradFill flip="none" rotWithShape="1">
            <a:gsLst>
              <a:gs pos="0">
                <a:srgbClr val="00B6D2"/>
              </a:gs>
              <a:gs pos="100000">
                <a:srgbClr val="A8BF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3199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30C2EE6-E368-4408-8866-8D6F630D823A}" type="datetimeFigureOut">
              <a:rPr kumimoji="1" lang="ja-JP" altLang="en-US" smtClean="0"/>
              <a:t>2024/7/9</a:t>
            </a:fld>
            <a:endParaRPr kumimoji="1" lang="ja-JP" alt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CEE2485-2D2A-4A0C-9712-ABAF46E2282A}" type="slidenum">
              <a:rPr kumimoji="1" lang="ja-JP" altLang="en-US" smtClean="0"/>
              <a:t>‹#›</a:t>
            </a:fld>
            <a:endParaRPr kumimoji="1" lang="ja-JP" altLang="en-US" dirty="0"/>
          </a:p>
        </p:txBody>
      </p:sp>
    </p:spTree>
    <p:extLst>
      <p:ext uri="{BB962C8B-B14F-4D97-AF65-F5344CB8AC3E}">
        <p14:creationId xmlns:p14="http://schemas.microsoft.com/office/powerpoint/2010/main" val="167194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a:extLst>
              <a:ext uri="{FF2B5EF4-FFF2-40B4-BE49-F238E27FC236}">
                <a16:creationId xmlns:a16="http://schemas.microsoft.com/office/drawing/2014/main" id="{5F948D73-C16A-48B3-962F-253C955097A8}"/>
              </a:ext>
            </a:extLst>
          </p:cNvPr>
          <p:cNvSpPr txBox="1"/>
          <p:nvPr/>
        </p:nvSpPr>
        <p:spPr>
          <a:xfrm rot="10839">
            <a:off x="0" y="5608777"/>
            <a:ext cx="6858308" cy="608234"/>
          </a:xfrm>
          <a:prstGeom prst="rect">
            <a:avLst/>
          </a:prstGeom>
          <a:solidFill>
            <a:schemeClr val="bg1"/>
          </a:solidFill>
        </p:spPr>
        <p:txBody>
          <a:bodyPr wrap="square" lIns="0" tIns="0" rIns="0" bIns="0" rtlCol="0" anchor="ctr">
            <a:noAutofit/>
          </a:bodyPr>
          <a:lstStyle/>
          <a:p>
            <a:pPr algn="ctr">
              <a:spcBef>
                <a:spcPts val="600"/>
              </a:spcBef>
            </a:pPr>
            <a:r>
              <a:rPr lang="en-US" altLang="ja-JP" sz="1400" b="1" dirty="0">
                <a:solidFill>
                  <a:srgbClr val="00B6D2"/>
                </a:solidFill>
                <a:latin typeface="BIZ UDPゴシック" panose="020B0400000000000000" pitchFamily="50" charset="-128"/>
                <a:ea typeface="BIZ UDPゴシック" panose="020B0400000000000000" pitchFamily="50" charset="-128"/>
              </a:rPr>
              <a:t>【</a:t>
            </a:r>
            <a:r>
              <a:rPr lang="ja-JP" altLang="en-US" sz="1400" b="1" dirty="0">
                <a:solidFill>
                  <a:srgbClr val="00B6D2"/>
                </a:solidFill>
                <a:latin typeface="BIZ UDPゴシック" panose="020B0400000000000000" pitchFamily="50" charset="-128"/>
                <a:ea typeface="BIZ UDPゴシック" panose="020B0400000000000000" pitchFamily="50" charset="-128"/>
              </a:rPr>
              <a:t>森林環境税</a:t>
            </a:r>
            <a:r>
              <a:rPr lang="en-US" altLang="ja-JP" sz="1400" b="1" dirty="0">
                <a:solidFill>
                  <a:srgbClr val="00B6D2"/>
                </a:solidFill>
                <a:latin typeface="BIZ UDPゴシック" panose="020B0400000000000000" pitchFamily="50" charset="-128"/>
                <a:ea typeface="BIZ UDPゴシック" panose="020B0400000000000000" pitchFamily="50" charset="-128"/>
              </a:rPr>
              <a:t>】6</a:t>
            </a:r>
            <a:r>
              <a:rPr lang="ja-JP" altLang="en-US" sz="1400" b="1" dirty="0">
                <a:solidFill>
                  <a:srgbClr val="00B6D2"/>
                </a:solidFill>
                <a:latin typeface="BIZ UDPゴシック" panose="020B0400000000000000" pitchFamily="50" charset="-128"/>
                <a:ea typeface="BIZ UDPゴシック" panose="020B0400000000000000" pitchFamily="50" charset="-128"/>
              </a:rPr>
              <a:t>月から新たな国税がスタート！その使い道には課題も</a:t>
            </a:r>
            <a:r>
              <a:rPr lang="en-US" altLang="ja-JP" sz="1400" b="1" dirty="0">
                <a:solidFill>
                  <a:srgbClr val="00B6D2"/>
                </a:solidFill>
                <a:latin typeface="BIZ UDPゴシック" panose="020B0400000000000000" pitchFamily="50" charset="-128"/>
                <a:ea typeface="BIZ UDPゴシック" panose="020B0400000000000000" pitchFamily="50" charset="-128"/>
              </a:rPr>
              <a:t>…</a:t>
            </a:r>
            <a:r>
              <a:rPr lang="ja-JP" altLang="en-US" sz="1400" b="1" dirty="0">
                <a:solidFill>
                  <a:srgbClr val="00B6D2"/>
                </a:solidFill>
                <a:latin typeface="BIZ UDPゴシック" panose="020B0400000000000000" pitchFamily="50" charset="-128"/>
                <a:ea typeface="BIZ UDPゴシック" panose="020B0400000000000000" pitchFamily="50" charset="-128"/>
              </a:rPr>
              <a:t>？</a:t>
            </a:r>
          </a:p>
        </p:txBody>
      </p:sp>
      <p:sp>
        <p:nvSpPr>
          <p:cNvPr id="5" name="テキスト ボックス 4">
            <a:extLst>
              <a:ext uri="{FF2B5EF4-FFF2-40B4-BE49-F238E27FC236}">
                <a16:creationId xmlns:a16="http://schemas.microsoft.com/office/drawing/2014/main" id="{8FAC5119-DCA3-4742-B72D-569B46E37790}"/>
              </a:ext>
            </a:extLst>
          </p:cNvPr>
          <p:cNvSpPr txBox="1"/>
          <p:nvPr/>
        </p:nvSpPr>
        <p:spPr>
          <a:xfrm>
            <a:off x="5522068" y="5271621"/>
            <a:ext cx="966932" cy="253916"/>
          </a:xfrm>
          <a:prstGeom prst="rect">
            <a:avLst/>
          </a:prstGeom>
          <a:noFill/>
        </p:spPr>
        <p:txBody>
          <a:bodyPr wrap="none" rtlCol="0">
            <a:spAutoFit/>
          </a:bodyPr>
          <a:lstStyle/>
          <a:p>
            <a:pPr algn="r"/>
            <a:r>
              <a:rPr kumimoji="1" lang="en-US" altLang="ja-JP" sz="1050" b="1" dirty="0">
                <a:solidFill>
                  <a:srgbClr val="302723"/>
                </a:solidFill>
                <a:latin typeface="BIZ UDPゴシック" panose="020B0400000000000000" pitchFamily="50" charset="-128"/>
                <a:ea typeface="BIZ UDPゴシック" panose="020B0400000000000000" pitchFamily="50" charset="-128"/>
              </a:rPr>
              <a:t>2024</a:t>
            </a:r>
            <a:r>
              <a:rPr kumimoji="1" lang="ja-JP" altLang="en-US" sz="1050" b="1" dirty="0">
                <a:solidFill>
                  <a:srgbClr val="302723"/>
                </a:solidFill>
                <a:latin typeface="BIZ UDPゴシック" panose="020B0400000000000000" pitchFamily="50" charset="-128"/>
                <a:ea typeface="BIZ UDPゴシック" panose="020B0400000000000000" pitchFamily="50" charset="-128"/>
              </a:rPr>
              <a:t>年</a:t>
            </a:r>
            <a:r>
              <a:rPr kumimoji="1" lang="en-US" altLang="ja-JP" sz="1050" b="1" dirty="0">
                <a:solidFill>
                  <a:srgbClr val="302723"/>
                </a:solidFill>
                <a:latin typeface="BIZ UDPゴシック" panose="020B0400000000000000" pitchFamily="50" charset="-128"/>
                <a:ea typeface="BIZ UDPゴシック" panose="020B0400000000000000" pitchFamily="50" charset="-128"/>
              </a:rPr>
              <a:t>6</a:t>
            </a:r>
            <a:r>
              <a:rPr kumimoji="1" lang="ja-JP" altLang="en-US" sz="1050" b="1" dirty="0">
                <a:solidFill>
                  <a:srgbClr val="302723"/>
                </a:solidFill>
                <a:latin typeface="BIZ UDPゴシック" panose="020B0400000000000000" pitchFamily="50" charset="-128"/>
                <a:ea typeface="BIZ UDPゴシック" panose="020B0400000000000000" pitchFamily="50" charset="-128"/>
              </a:rPr>
              <a:t>月</a:t>
            </a:r>
          </a:p>
        </p:txBody>
      </p:sp>
      <p:sp>
        <p:nvSpPr>
          <p:cNvPr id="9" name="TextBox 16">
            <a:extLst>
              <a:ext uri="{FF2B5EF4-FFF2-40B4-BE49-F238E27FC236}">
                <a16:creationId xmlns:a16="http://schemas.microsoft.com/office/drawing/2014/main" id="{525FF6AE-5018-4C63-8F76-654634F16260}"/>
              </a:ext>
            </a:extLst>
          </p:cNvPr>
          <p:cNvSpPr txBox="1"/>
          <p:nvPr/>
        </p:nvSpPr>
        <p:spPr>
          <a:xfrm>
            <a:off x="369000" y="6273258"/>
            <a:ext cx="6120000" cy="1060931"/>
          </a:xfrm>
          <a:prstGeom prst="rect">
            <a:avLst/>
          </a:prstGeom>
        </p:spPr>
        <p:txBody>
          <a:bodyPr wrap="square" lIns="0" tIns="0" rIns="0" bIns="0" rtlCol="0" anchor="t">
            <a:spAutoFit/>
          </a:bodyPr>
          <a:lstStyle/>
          <a:p>
            <a:pPr algn="just">
              <a:lnSpc>
                <a:spcPct val="150000"/>
              </a:lnSpc>
            </a:pPr>
            <a:r>
              <a:rPr lang="ja-JP" altLang="en-US" sz="1200" dirty="0">
                <a:solidFill>
                  <a:srgbClr val="302723"/>
                </a:solidFill>
                <a:latin typeface="BIZ UDPゴシック" panose="020B0400000000000000" pitchFamily="50" charset="-128"/>
                <a:ea typeface="BIZ UDPゴシック" panose="020B0400000000000000" pitchFamily="50" charset="-128"/>
              </a:rPr>
              <a:t>森林の整備やその促進のための財源として、令和</a:t>
            </a:r>
            <a:r>
              <a:rPr lang="en-US" altLang="ja-JP" sz="1200" dirty="0">
                <a:solidFill>
                  <a:srgbClr val="302723"/>
                </a:solidFill>
                <a:latin typeface="BIZ UDPゴシック" panose="020B0400000000000000" pitchFamily="50" charset="-128"/>
                <a:ea typeface="BIZ UDPゴシック" panose="020B0400000000000000" pitchFamily="50" charset="-128"/>
              </a:rPr>
              <a:t>6</a:t>
            </a:r>
            <a:r>
              <a:rPr lang="ja-JP" altLang="en-US" sz="1200" dirty="0">
                <a:solidFill>
                  <a:srgbClr val="302723"/>
                </a:solidFill>
                <a:latin typeface="BIZ UDPゴシック" panose="020B0400000000000000" pitchFamily="50" charset="-128"/>
                <a:ea typeface="BIZ UDPゴシック" panose="020B0400000000000000" pitchFamily="50" charset="-128"/>
              </a:rPr>
              <a:t>年</a:t>
            </a:r>
            <a:r>
              <a:rPr lang="en-US" altLang="ja-JP" sz="1200" dirty="0">
                <a:solidFill>
                  <a:srgbClr val="302723"/>
                </a:solidFill>
                <a:latin typeface="BIZ UDPゴシック" panose="020B0400000000000000" pitchFamily="50" charset="-128"/>
                <a:ea typeface="BIZ UDPゴシック" panose="020B0400000000000000" pitchFamily="50" charset="-128"/>
              </a:rPr>
              <a:t>6</a:t>
            </a:r>
            <a:r>
              <a:rPr lang="ja-JP" altLang="en-US" sz="1200" dirty="0">
                <a:solidFill>
                  <a:srgbClr val="302723"/>
                </a:solidFill>
                <a:latin typeface="BIZ UDPゴシック" panose="020B0400000000000000" pitchFamily="50" charset="-128"/>
                <a:ea typeface="BIZ UDPゴシック" panose="020B0400000000000000" pitchFamily="50" charset="-128"/>
              </a:rPr>
              <a:t>月より「森林環境税」という国税が導入されています。</a:t>
            </a:r>
          </a:p>
          <a:p>
            <a:pPr algn="just">
              <a:lnSpc>
                <a:spcPct val="150000"/>
              </a:lnSpc>
            </a:pPr>
            <a:r>
              <a:rPr lang="ja-JP" altLang="en-US" sz="1200" dirty="0">
                <a:solidFill>
                  <a:srgbClr val="302723"/>
                </a:solidFill>
                <a:latin typeface="BIZ UDPゴシック" panose="020B0400000000000000" pitchFamily="50" charset="-128"/>
                <a:ea typeface="BIZ UDPゴシック" panose="020B0400000000000000" pitchFamily="50" charset="-128"/>
              </a:rPr>
              <a:t>話題を集める「定額減税」とともにスタートした「森林環境税」ですが、その税収の使い道にはさっそく疑問の声も挙がっています。</a:t>
            </a:r>
          </a:p>
        </p:txBody>
      </p:sp>
      <p:sp>
        <p:nvSpPr>
          <p:cNvPr id="10" name="TextBox 16">
            <a:extLst>
              <a:ext uri="{FF2B5EF4-FFF2-40B4-BE49-F238E27FC236}">
                <a16:creationId xmlns:a16="http://schemas.microsoft.com/office/drawing/2014/main" id="{9AF09C35-CF3B-44A9-BC69-047DE1982729}"/>
              </a:ext>
            </a:extLst>
          </p:cNvPr>
          <p:cNvSpPr txBox="1"/>
          <p:nvPr/>
        </p:nvSpPr>
        <p:spPr>
          <a:xfrm>
            <a:off x="369000" y="7789528"/>
            <a:ext cx="6120000" cy="1614929"/>
          </a:xfrm>
          <a:prstGeom prst="rect">
            <a:avLst/>
          </a:prstGeom>
        </p:spPr>
        <p:txBody>
          <a:bodyPr wrap="square" lIns="0" tIns="0" rIns="0" bIns="0" rtlCol="0" anchor="t">
            <a:spAutoFit/>
          </a:bodyPr>
          <a:lstStyle/>
          <a:p>
            <a:pPr algn="just">
              <a:lnSpc>
                <a:spcPct val="150000"/>
              </a:lnSpc>
            </a:pPr>
            <a:r>
              <a:rPr lang="ja-JP" altLang="en-US" sz="1200" dirty="0">
                <a:solidFill>
                  <a:srgbClr val="302723"/>
                </a:solidFill>
                <a:latin typeface="BIZ UDPゴシック" panose="020B0400000000000000" pitchFamily="50" charset="-128"/>
                <a:ea typeface="BIZ UDPゴシック" panose="020B0400000000000000" pitchFamily="50" charset="-128"/>
              </a:rPr>
              <a:t>森林環境税は、温室効果ガス排出削減目標の達成や災害防止を図るため、森林整備に必要な地方財源を安定的に確保する目的で新たに導入されました。</a:t>
            </a:r>
          </a:p>
          <a:p>
            <a:pPr algn="just">
              <a:lnSpc>
                <a:spcPct val="150000"/>
              </a:lnSpc>
            </a:pPr>
            <a:r>
              <a:rPr lang="ja-JP" altLang="en-US" sz="1200" dirty="0">
                <a:solidFill>
                  <a:srgbClr val="302723"/>
                </a:solidFill>
                <a:latin typeface="BIZ UDPゴシック" panose="020B0400000000000000" pitchFamily="50" charset="-128"/>
                <a:ea typeface="BIZ UDPゴシック" panose="020B0400000000000000" pitchFamily="50" charset="-128"/>
              </a:rPr>
              <a:t>国内に住所を有する個人に対して課税され、個人住民税均等割と合わせて、</a:t>
            </a:r>
            <a:r>
              <a:rPr lang="en-US" altLang="ja-JP" sz="1200" dirty="0">
                <a:solidFill>
                  <a:srgbClr val="302723"/>
                </a:solidFill>
                <a:latin typeface="BIZ UDPゴシック" panose="020B0400000000000000" pitchFamily="50" charset="-128"/>
                <a:ea typeface="BIZ UDPゴシック" panose="020B0400000000000000" pitchFamily="50" charset="-128"/>
              </a:rPr>
              <a:t>1</a:t>
            </a:r>
            <a:r>
              <a:rPr lang="ja-JP" altLang="en-US" sz="1200" dirty="0">
                <a:solidFill>
                  <a:srgbClr val="302723"/>
                </a:solidFill>
                <a:latin typeface="BIZ UDPゴシック" panose="020B0400000000000000" pitchFamily="50" charset="-128"/>
                <a:ea typeface="BIZ UDPゴシック" panose="020B0400000000000000" pitchFamily="50" charset="-128"/>
              </a:rPr>
              <a:t>人あたり年額</a:t>
            </a:r>
            <a:r>
              <a:rPr lang="en-US" altLang="ja-JP" sz="1200" dirty="0">
                <a:solidFill>
                  <a:srgbClr val="302723"/>
                </a:solidFill>
                <a:latin typeface="BIZ UDPゴシック" panose="020B0400000000000000" pitchFamily="50" charset="-128"/>
                <a:ea typeface="BIZ UDPゴシック" panose="020B0400000000000000" pitchFamily="50" charset="-128"/>
              </a:rPr>
              <a:t>1,000</a:t>
            </a:r>
            <a:r>
              <a:rPr lang="ja-JP" altLang="en-US" sz="1200" dirty="0">
                <a:solidFill>
                  <a:srgbClr val="302723"/>
                </a:solidFill>
                <a:latin typeface="BIZ UDPゴシック" panose="020B0400000000000000" pitchFamily="50" charset="-128"/>
                <a:ea typeface="BIZ UDPゴシック" panose="020B0400000000000000" pitchFamily="50" charset="-128"/>
              </a:rPr>
              <a:t>円が徴収されます。</a:t>
            </a:r>
          </a:p>
          <a:p>
            <a:pPr algn="just">
              <a:lnSpc>
                <a:spcPct val="150000"/>
              </a:lnSpc>
            </a:pPr>
            <a:r>
              <a:rPr lang="ja-JP" altLang="en-US" sz="1200" dirty="0">
                <a:solidFill>
                  <a:srgbClr val="302723"/>
                </a:solidFill>
                <a:latin typeface="BIZ UDPゴシック" panose="020B0400000000000000" pitchFamily="50" charset="-128"/>
                <a:ea typeface="BIZ UDPゴシック" panose="020B0400000000000000" pitchFamily="50" charset="-128"/>
              </a:rPr>
              <a:t>徴収された税額は「森林環境譲与税」として、国から全国の都道府県や市区町村に分配され、森林整備に必要な資金へ充当されます。</a:t>
            </a:r>
          </a:p>
        </p:txBody>
      </p:sp>
      <p:sp>
        <p:nvSpPr>
          <p:cNvPr id="11" name="TextBox 16">
            <a:extLst>
              <a:ext uri="{FF2B5EF4-FFF2-40B4-BE49-F238E27FC236}">
                <a16:creationId xmlns:a16="http://schemas.microsoft.com/office/drawing/2014/main" id="{DD8150A6-D9B6-4C25-A5D1-DD917C77F19A}"/>
              </a:ext>
            </a:extLst>
          </p:cNvPr>
          <p:cNvSpPr txBox="1"/>
          <p:nvPr/>
        </p:nvSpPr>
        <p:spPr>
          <a:xfrm>
            <a:off x="369000" y="7408579"/>
            <a:ext cx="6120000" cy="306559"/>
          </a:xfrm>
          <a:prstGeom prst="rect">
            <a:avLst/>
          </a:prstGeom>
        </p:spPr>
        <p:txBody>
          <a:bodyPr wrap="square" lIns="0" tIns="0" rIns="0" bIns="0" rtlCol="0" anchor="t">
            <a:spAutoFit/>
          </a:bodyPr>
          <a:lstStyle/>
          <a:p>
            <a:pPr>
              <a:lnSpc>
                <a:spcPct val="150000"/>
              </a:lnSpc>
              <a:spcBef>
                <a:spcPts val="600"/>
              </a:spcBef>
            </a:pPr>
            <a:r>
              <a:rPr lang="ja-JP" altLang="en-US" sz="1600" b="1" dirty="0">
                <a:solidFill>
                  <a:srgbClr val="00B6D2"/>
                </a:solidFill>
                <a:latin typeface="BIZ UDPゴシック" panose="020B0400000000000000" pitchFamily="50" charset="-128"/>
                <a:ea typeface="BIZ UDPゴシック" panose="020B0400000000000000" pitchFamily="50" charset="-128"/>
              </a:rPr>
              <a:t>森林環境税とは？</a:t>
            </a:r>
          </a:p>
        </p:txBody>
      </p:sp>
    </p:spTree>
    <p:extLst>
      <p:ext uri="{BB962C8B-B14F-4D97-AF65-F5344CB8AC3E}">
        <p14:creationId xmlns:p14="http://schemas.microsoft.com/office/powerpoint/2010/main" val="221389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Box 16">
            <a:extLst>
              <a:ext uri="{FF2B5EF4-FFF2-40B4-BE49-F238E27FC236}">
                <a16:creationId xmlns:a16="http://schemas.microsoft.com/office/drawing/2014/main" id="{E34AEEB9-620B-4233-B8B9-A3A696C20605}"/>
              </a:ext>
            </a:extLst>
          </p:cNvPr>
          <p:cNvSpPr txBox="1"/>
          <p:nvPr/>
        </p:nvSpPr>
        <p:spPr>
          <a:xfrm>
            <a:off x="369000" y="3854689"/>
            <a:ext cx="6120000" cy="2045816"/>
          </a:xfrm>
          <a:prstGeom prst="rect">
            <a:avLst/>
          </a:prstGeom>
        </p:spPr>
        <p:txBody>
          <a:bodyPr wrap="square" lIns="0" tIns="0" rIns="0" bIns="0" rtlCol="0" anchor="t">
            <a:spAutoFit/>
          </a:bodyPr>
          <a:lstStyle/>
          <a:p>
            <a:pPr lvl="0" algn="just">
              <a:lnSpc>
                <a:spcPct val="150000"/>
              </a:lnSpc>
              <a:spcBef>
                <a:spcPts val="600"/>
              </a:spcBef>
            </a:pPr>
            <a:r>
              <a:rPr lang="ja-JP" altLang="en-US" sz="1200" dirty="0">
                <a:solidFill>
                  <a:srgbClr val="302723"/>
                </a:solidFill>
                <a:latin typeface="BIZ UDPゴシック" panose="020B0400000000000000" pitchFamily="50" charset="-128"/>
                <a:ea typeface="BIZ UDPゴシック" panose="020B0400000000000000" pitchFamily="50" charset="-128"/>
              </a:rPr>
              <a:t>令和</a:t>
            </a:r>
            <a:r>
              <a:rPr lang="en-US" altLang="ja-JP" sz="1200" dirty="0">
                <a:solidFill>
                  <a:srgbClr val="302723"/>
                </a:solidFill>
                <a:latin typeface="BIZ UDPゴシック" panose="020B0400000000000000" pitchFamily="50" charset="-128"/>
                <a:ea typeface="BIZ UDPゴシック" panose="020B0400000000000000" pitchFamily="50" charset="-128"/>
              </a:rPr>
              <a:t>6</a:t>
            </a:r>
            <a:r>
              <a:rPr lang="ja-JP" altLang="en-US" sz="1200" dirty="0">
                <a:solidFill>
                  <a:srgbClr val="302723"/>
                </a:solidFill>
                <a:latin typeface="BIZ UDPゴシック" panose="020B0400000000000000" pitchFamily="50" charset="-128"/>
                <a:ea typeface="BIZ UDPゴシック" panose="020B0400000000000000" pitchFamily="50" charset="-128"/>
              </a:rPr>
              <a:t>年</a:t>
            </a:r>
            <a:r>
              <a:rPr lang="en-US" altLang="ja-JP" sz="1200" dirty="0">
                <a:solidFill>
                  <a:srgbClr val="302723"/>
                </a:solidFill>
                <a:latin typeface="BIZ UDPゴシック" panose="020B0400000000000000" pitchFamily="50" charset="-128"/>
                <a:ea typeface="BIZ UDPゴシック" panose="020B0400000000000000" pitchFamily="50" charset="-128"/>
              </a:rPr>
              <a:t>6</a:t>
            </a:r>
            <a:r>
              <a:rPr lang="ja-JP" altLang="en-US" sz="1200" dirty="0">
                <a:solidFill>
                  <a:srgbClr val="302723"/>
                </a:solidFill>
                <a:latin typeface="BIZ UDPゴシック" panose="020B0400000000000000" pitchFamily="50" charset="-128"/>
                <a:ea typeface="BIZ UDPゴシック" panose="020B0400000000000000" pitchFamily="50" charset="-128"/>
              </a:rPr>
              <a:t>月から導入された森林環境税については、東日本大震災に関する復興特別税に置き換わる形で導入されるため、納税者の実質的な税負担は変わりません。</a:t>
            </a:r>
          </a:p>
          <a:p>
            <a:pPr lvl="0" algn="just">
              <a:lnSpc>
                <a:spcPct val="150000"/>
              </a:lnSpc>
              <a:spcBef>
                <a:spcPts val="600"/>
              </a:spcBef>
            </a:pPr>
            <a:r>
              <a:rPr lang="ja-JP" altLang="en-US" sz="1200" dirty="0">
                <a:solidFill>
                  <a:srgbClr val="302723"/>
                </a:solidFill>
                <a:latin typeface="BIZ UDPゴシック" panose="020B0400000000000000" pitchFamily="50" charset="-128"/>
                <a:ea typeface="BIZ UDPゴシック" panose="020B0400000000000000" pitchFamily="50" charset="-128"/>
              </a:rPr>
              <a:t>しかし「税収を確保するために名称を変えただけでは？」との声も挙がっています。またすでに令和元年度から森林環境譲与税が自治体に配分されていますが、その約半分が有効活用されておらず、基金として積み立てられているという問題点も指摘されています。</a:t>
            </a:r>
          </a:p>
          <a:p>
            <a:pPr lvl="0" algn="just">
              <a:lnSpc>
                <a:spcPct val="150000"/>
              </a:lnSpc>
              <a:spcBef>
                <a:spcPts val="600"/>
              </a:spcBef>
            </a:pPr>
            <a:r>
              <a:rPr lang="ja-JP" altLang="en-US" sz="1200" dirty="0">
                <a:solidFill>
                  <a:srgbClr val="302723"/>
                </a:solidFill>
                <a:latin typeface="BIZ UDPゴシック" panose="020B0400000000000000" pitchFamily="50" charset="-128"/>
                <a:ea typeface="BIZ UDPゴシック" panose="020B0400000000000000" pitchFamily="50" charset="-128"/>
              </a:rPr>
              <a:t>今後このような課題を克服し、効果的に森林環境税を活用することが必要不可欠といえるでしょう。</a:t>
            </a:r>
          </a:p>
        </p:txBody>
      </p:sp>
      <p:sp>
        <p:nvSpPr>
          <p:cNvPr id="210" name="TextBox 16">
            <a:extLst>
              <a:ext uri="{FF2B5EF4-FFF2-40B4-BE49-F238E27FC236}">
                <a16:creationId xmlns:a16="http://schemas.microsoft.com/office/drawing/2014/main" id="{7AA90A3B-CF88-448B-9D96-1919A02611AE}"/>
              </a:ext>
            </a:extLst>
          </p:cNvPr>
          <p:cNvSpPr txBox="1"/>
          <p:nvPr/>
        </p:nvSpPr>
        <p:spPr>
          <a:xfrm>
            <a:off x="369000" y="3458064"/>
            <a:ext cx="6120000" cy="306559"/>
          </a:xfrm>
          <a:prstGeom prst="rect">
            <a:avLst/>
          </a:prstGeom>
        </p:spPr>
        <p:txBody>
          <a:bodyPr wrap="square" lIns="0" tIns="0" rIns="0" bIns="0" rtlCol="0" anchor="t">
            <a:spAutoFit/>
          </a:bodyPr>
          <a:lstStyle/>
          <a:p>
            <a:pPr>
              <a:lnSpc>
                <a:spcPct val="150000"/>
              </a:lnSpc>
              <a:spcBef>
                <a:spcPts val="600"/>
              </a:spcBef>
            </a:pPr>
            <a:r>
              <a:rPr lang="ja-JP" altLang="en-US" sz="1600" b="1" dirty="0">
                <a:solidFill>
                  <a:srgbClr val="00B6D2"/>
                </a:solidFill>
                <a:latin typeface="BIZ UDPゴシック" panose="020B0400000000000000" pitchFamily="50" charset="-128"/>
                <a:ea typeface="BIZ UDPゴシック" panose="020B0400000000000000" pitchFamily="50" charset="-128"/>
              </a:rPr>
              <a:t>税収を有効活用できていない自治体も</a:t>
            </a:r>
          </a:p>
        </p:txBody>
      </p:sp>
      <p:sp>
        <p:nvSpPr>
          <p:cNvPr id="58" name="TextBox 16">
            <a:extLst>
              <a:ext uri="{FF2B5EF4-FFF2-40B4-BE49-F238E27FC236}">
                <a16:creationId xmlns:a16="http://schemas.microsoft.com/office/drawing/2014/main" id="{F4588D1F-792F-462A-9C98-7D990EDCAD38}"/>
              </a:ext>
            </a:extLst>
          </p:cNvPr>
          <p:cNvSpPr txBox="1"/>
          <p:nvPr/>
        </p:nvSpPr>
        <p:spPr>
          <a:xfrm>
            <a:off x="369000" y="6317428"/>
            <a:ext cx="6120000" cy="1137876"/>
          </a:xfrm>
          <a:prstGeom prst="rect">
            <a:avLst/>
          </a:prstGeom>
        </p:spPr>
        <p:txBody>
          <a:bodyPr wrap="square" lIns="0" tIns="0" rIns="0" bIns="0" rtlCol="0" anchor="t">
            <a:spAutoFit/>
          </a:bodyPr>
          <a:lstStyle/>
          <a:p>
            <a:pPr algn="just">
              <a:lnSpc>
                <a:spcPct val="150000"/>
              </a:lnSpc>
              <a:spcBef>
                <a:spcPts val="600"/>
              </a:spcBef>
            </a:pPr>
            <a:r>
              <a:rPr lang="ja-JP" altLang="en-US" sz="1200" dirty="0">
                <a:solidFill>
                  <a:srgbClr val="302723"/>
                </a:solidFill>
                <a:latin typeface="BIZ UDPゴシック" panose="020B0400000000000000" pitchFamily="50" charset="-128"/>
                <a:ea typeface="BIZ UDPゴシック" panose="020B0400000000000000" pitchFamily="50" charset="-128"/>
              </a:rPr>
              <a:t>令和</a:t>
            </a:r>
            <a:r>
              <a:rPr lang="en-US" altLang="ja-JP" sz="1200" dirty="0">
                <a:solidFill>
                  <a:srgbClr val="302723"/>
                </a:solidFill>
                <a:latin typeface="BIZ UDPゴシック" panose="020B0400000000000000" pitchFamily="50" charset="-128"/>
                <a:ea typeface="BIZ UDPゴシック" panose="020B0400000000000000" pitchFamily="50" charset="-128"/>
              </a:rPr>
              <a:t>6</a:t>
            </a:r>
            <a:r>
              <a:rPr lang="ja-JP" altLang="en-US" sz="1200" dirty="0">
                <a:solidFill>
                  <a:srgbClr val="302723"/>
                </a:solidFill>
                <a:latin typeface="BIZ UDPゴシック" panose="020B0400000000000000" pitchFamily="50" charset="-128"/>
                <a:ea typeface="BIZ UDPゴシック" panose="020B0400000000000000" pitchFamily="50" charset="-128"/>
              </a:rPr>
              <a:t>年</a:t>
            </a:r>
            <a:r>
              <a:rPr lang="en-US" altLang="ja-JP" sz="1200" dirty="0">
                <a:solidFill>
                  <a:srgbClr val="302723"/>
                </a:solidFill>
                <a:latin typeface="BIZ UDPゴシック" panose="020B0400000000000000" pitchFamily="50" charset="-128"/>
                <a:ea typeface="BIZ UDPゴシック" panose="020B0400000000000000" pitchFamily="50" charset="-128"/>
              </a:rPr>
              <a:t>6</a:t>
            </a:r>
            <a:r>
              <a:rPr lang="ja-JP" altLang="en-US" sz="1200" dirty="0">
                <a:solidFill>
                  <a:srgbClr val="302723"/>
                </a:solidFill>
                <a:latin typeface="BIZ UDPゴシック" panose="020B0400000000000000" pitchFamily="50" charset="-128"/>
                <a:ea typeface="BIZ UDPゴシック" panose="020B0400000000000000" pitchFamily="50" charset="-128"/>
              </a:rPr>
              <a:t>月から森林環境税が新たに導入されました。</a:t>
            </a:r>
          </a:p>
          <a:p>
            <a:pPr algn="just">
              <a:lnSpc>
                <a:spcPct val="150000"/>
              </a:lnSpc>
              <a:spcBef>
                <a:spcPts val="600"/>
              </a:spcBef>
            </a:pPr>
            <a:r>
              <a:rPr lang="ja-JP" altLang="en-US" sz="1200" dirty="0">
                <a:solidFill>
                  <a:srgbClr val="302723"/>
                </a:solidFill>
                <a:latin typeface="BIZ UDPゴシック" panose="020B0400000000000000" pitchFamily="50" charset="-128"/>
                <a:ea typeface="BIZ UDPゴシック" panose="020B0400000000000000" pitchFamily="50" charset="-128"/>
              </a:rPr>
              <a:t>復興特別税と入れ替わる形で導入されるため、実質的な負担感は変わらないものの、税収の使途には課題や疑問点も多いため、納税者にとって納得感のある仕組みづくりが求められます。</a:t>
            </a:r>
          </a:p>
        </p:txBody>
      </p:sp>
      <p:cxnSp>
        <p:nvCxnSpPr>
          <p:cNvPr id="59" name="直線コネクタ 58">
            <a:extLst>
              <a:ext uri="{FF2B5EF4-FFF2-40B4-BE49-F238E27FC236}">
                <a16:creationId xmlns:a16="http://schemas.microsoft.com/office/drawing/2014/main" id="{FBE857C8-EB93-4572-914E-2B79CF009DA4}"/>
              </a:ext>
            </a:extLst>
          </p:cNvPr>
          <p:cNvCxnSpPr>
            <a:cxnSpLocks/>
          </p:cNvCxnSpPr>
          <p:nvPr/>
        </p:nvCxnSpPr>
        <p:spPr>
          <a:xfrm>
            <a:off x="369000" y="6167836"/>
            <a:ext cx="6120000" cy="0"/>
          </a:xfrm>
          <a:prstGeom prst="line">
            <a:avLst/>
          </a:prstGeom>
          <a:ln>
            <a:solidFill>
              <a:srgbClr val="302723"/>
            </a:solidFill>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9B46F6B8-7899-4F4E-B4C0-AE096D562D18}"/>
              </a:ext>
            </a:extLst>
          </p:cNvPr>
          <p:cNvPicPr>
            <a:picLocks noChangeAspect="1"/>
          </p:cNvPicPr>
          <p:nvPr/>
        </p:nvPicPr>
        <p:blipFill>
          <a:blip r:embed="rId2"/>
          <a:stretch>
            <a:fillRect/>
          </a:stretch>
        </p:blipFill>
        <p:spPr>
          <a:xfrm>
            <a:off x="966153" y="249910"/>
            <a:ext cx="4925695" cy="2963574"/>
          </a:xfrm>
          <a:prstGeom prst="rect">
            <a:avLst/>
          </a:prstGeom>
        </p:spPr>
      </p:pic>
    </p:spTree>
    <p:extLst>
      <p:ext uri="{BB962C8B-B14F-4D97-AF65-F5344CB8AC3E}">
        <p14:creationId xmlns:p14="http://schemas.microsoft.com/office/powerpoint/2010/main" val="24210151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1317</TotalTime>
  <Words>381</Words>
  <Application>Microsoft Office PowerPoint</Application>
  <PresentationFormat>A4 210 x 297 mm</PresentationFormat>
  <Paragraphs>14</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BIZ UDPゴシック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Tsujita Kaoru</dc:creator>
  <cp:lastModifiedBy>健一 郡山</cp:lastModifiedBy>
  <cp:revision>111</cp:revision>
  <dcterms:created xsi:type="dcterms:W3CDTF">2023-05-08T10:12:02Z</dcterms:created>
  <dcterms:modified xsi:type="dcterms:W3CDTF">2024-07-09T00:13:35Z</dcterms:modified>
</cp:coreProperties>
</file>