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BF6B"/>
    <a:srgbClr val="00B6D2"/>
    <a:srgbClr val="EDEDED"/>
    <a:srgbClr val="302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58" d="100"/>
          <a:sy n="58" d="100"/>
        </p:scale>
        <p:origin x="2568" y="62"/>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2F6B2B1-4666-4C85-9566-C6973895E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10404"/>
          </a:xfrm>
          <a:prstGeom prst="rect">
            <a:avLst/>
          </a:prstGeom>
        </p:spPr>
      </p:pic>
    </p:spTree>
    <p:extLst>
      <p:ext uri="{BB962C8B-B14F-4D97-AF65-F5344CB8AC3E}">
        <p14:creationId xmlns:p14="http://schemas.microsoft.com/office/powerpoint/2010/main" val="361192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570024C-C6B8-4AEC-9560-876C1874F54F}"/>
              </a:ext>
            </a:extLst>
          </p:cNvPr>
          <p:cNvPicPr>
            <a:picLocks noChangeAspect="1"/>
          </p:cNvPicPr>
          <p:nvPr userDrawn="1"/>
        </p:nvPicPr>
        <p:blipFill>
          <a:blip r:embed="rId2"/>
          <a:stretch>
            <a:fillRect/>
          </a:stretch>
        </p:blipFill>
        <p:spPr>
          <a:xfrm>
            <a:off x="0" y="0"/>
            <a:ext cx="6858000" cy="9910404"/>
          </a:xfrm>
          <a:prstGeom prst="rect">
            <a:avLst/>
          </a:prstGeom>
        </p:spPr>
      </p:pic>
      <p:pic>
        <p:nvPicPr>
          <p:cNvPr id="9" name="Picture 2">
            <a:extLst>
              <a:ext uri="{FF2B5EF4-FFF2-40B4-BE49-F238E27FC236}">
                <a16:creationId xmlns:a16="http://schemas.microsoft.com/office/drawing/2014/main" id="{91889A11-E13B-4C5B-B2E3-3B54D24203F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681681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a:extLst>
              <a:ext uri="{FF2B5EF4-FFF2-40B4-BE49-F238E27FC236}">
                <a16:creationId xmlns:a16="http://schemas.microsoft.com/office/drawing/2014/main" id="{FE28AECB-1DED-408C-9BFA-8D7E5801822E}"/>
              </a:ext>
            </a:extLst>
          </p:cNvPr>
          <p:cNvSpPr txBox="1"/>
          <p:nvPr userDrawn="1"/>
        </p:nvSpPr>
        <p:spPr>
          <a:xfrm>
            <a:off x="4318000" y="742598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Tree>
    <p:extLst>
      <p:ext uri="{BB962C8B-B14F-4D97-AF65-F5344CB8AC3E}">
        <p14:creationId xmlns:p14="http://schemas.microsoft.com/office/powerpoint/2010/main" val="29889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18D5F3D-7757-48DB-B1DF-461CFC004431}"/>
              </a:ext>
            </a:extLst>
          </p:cNvPr>
          <p:cNvPicPr>
            <a:picLocks noChangeAspect="1"/>
          </p:cNvPicPr>
          <p:nvPr userDrawn="1"/>
        </p:nvPicPr>
        <p:blipFill>
          <a:blip r:embed="rId2"/>
          <a:stretch>
            <a:fillRect/>
          </a:stretch>
        </p:blipFill>
        <p:spPr>
          <a:xfrm>
            <a:off x="0" y="0"/>
            <a:ext cx="6858000" cy="9910404"/>
          </a:xfrm>
          <a:prstGeom prst="rect">
            <a:avLst/>
          </a:prstGeom>
        </p:spPr>
      </p:pic>
      <p:pic>
        <p:nvPicPr>
          <p:cNvPr id="7" name="Picture 2">
            <a:extLst>
              <a:ext uri="{FF2B5EF4-FFF2-40B4-BE49-F238E27FC236}">
                <a16:creationId xmlns:a16="http://schemas.microsoft.com/office/drawing/2014/main" id="{B1ADD178-BDE6-4B23-8ACE-B76812978D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681681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a:extLst>
              <a:ext uri="{FF2B5EF4-FFF2-40B4-BE49-F238E27FC236}">
                <a16:creationId xmlns:a16="http://schemas.microsoft.com/office/drawing/2014/main" id="{1D617F14-4C13-4EBA-B996-303ABB4D978A}"/>
              </a:ext>
            </a:extLst>
          </p:cNvPr>
          <p:cNvSpPr txBox="1"/>
          <p:nvPr userDrawn="1"/>
        </p:nvSpPr>
        <p:spPr>
          <a:xfrm>
            <a:off x="4318000" y="742598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
        <p:nvSpPr>
          <p:cNvPr id="9" name="正方形/長方形 8">
            <a:extLst>
              <a:ext uri="{FF2B5EF4-FFF2-40B4-BE49-F238E27FC236}">
                <a16:creationId xmlns:a16="http://schemas.microsoft.com/office/drawing/2014/main" id="{EC6FAECF-26FE-467A-916A-E0A5EA31C6E7}"/>
              </a:ext>
            </a:extLst>
          </p:cNvPr>
          <p:cNvSpPr/>
          <p:nvPr userDrawn="1"/>
        </p:nvSpPr>
        <p:spPr>
          <a:xfrm>
            <a:off x="0" y="7966710"/>
            <a:ext cx="6858000" cy="1939290"/>
          </a:xfrm>
          <a:prstGeom prst="rect">
            <a:avLst/>
          </a:prstGeom>
          <a:gradFill flip="none" rotWithShape="1">
            <a:gsLst>
              <a:gs pos="0">
                <a:srgbClr val="00B6D2"/>
              </a:gs>
              <a:gs pos="100000">
                <a:srgbClr val="A8BF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9088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565E838-17F7-408D-B269-A3C3E1E5A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10404"/>
          </a:xfrm>
          <a:prstGeom prst="rect">
            <a:avLst/>
          </a:prstGeom>
        </p:spPr>
      </p:pic>
      <p:pic>
        <p:nvPicPr>
          <p:cNvPr id="8" name="Picture 2">
            <a:extLst>
              <a:ext uri="{FF2B5EF4-FFF2-40B4-BE49-F238E27FC236}">
                <a16:creationId xmlns:a16="http://schemas.microsoft.com/office/drawing/2014/main" id="{A758B3FB-F2EF-4DD9-A2F9-0A24443CFAD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819984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a:extLst>
              <a:ext uri="{FF2B5EF4-FFF2-40B4-BE49-F238E27FC236}">
                <a16:creationId xmlns:a16="http://schemas.microsoft.com/office/drawing/2014/main" id="{7BBA4AC9-06FE-4A4F-A620-A6C7F9A10CB4}"/>
              </a:ext>
            </a:extLst>
          </p:cNvPr>
          <p:cNvSpPr txBox="1"/>
          <p:nvPr userDrawn="1"/>
        </p:nvSpPr>
        <p:spPr>
          <a:xfrm>
            <a:off x="4318000" y="880901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
        <p:nvSpPr>
          <p:cNvPr id="10" name="正方形/長方形 9">
            <a:extLst>
              <a:ext uri="{FF2B5EF4-FFF2-40B4-BE49-F238E27FC236}">
                <a16:creationId xmlns:a16="http://schemas.microsoft.com/office/drawing/2014/main" id="{290E1649-E6AB-48AF-941C-74B0657C7F2F}"/>
              </a:ext>
            </a:extLst>
          </p:cNvPr>
          <p:cNvSpPr/>
          <p:nvPr userDrawn="1"/>
        </p:nvSpPr>
        <p:spPr>
          <a:xfrm>
            <a:off x="0" y="9109710"/>
            <a:ext cx="6858000" cy="796290"/>
          </a:xfrm>
          <a:prstGeom prst="rect">
            <a:avLst/>
          </a:prstGeom>
          <a:gradFill flip="none" rotWithShape="1">
            <a:gsLst>
              <a:gs pos="0">
                <a:srgbClr val="00B6D2"/>
              </a:gs>
              <a:gs pos="100000">
                <a:srgbClr val="A8BF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3199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0C2EE6-E368-4408-8866-8D6F630D823A}" type="datetimeFigureOut">
              <a:rPr kumimoji="1" lang="ja-JP" altLang="en-US" smtClean="0"/>
              <a:t>2024/5/8</a:t>
            </a:fld>
            <a:endParaRPr kumimoji="1" lang="ja-JP"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CEE2485-2D2A-4A0C-9712-ABAF46E2282A}" type="slidenum">
              <a:rPr kumimoji="1" lang="ja-JP" altLang="en-US" smtClean="0"/>
              <a:t>‹#›</a:t>
            </a:fld>
            <a:endParaRPr kumimoji="1" lang="ja-JP" altLang="en-US" dirty="0"/>
          </a:p>
        </p:txBody>
      </p:sp>
    </p:spTree>
    <p:extLst>
      <p:ext uri="{BB962C8B-B14F-4D97-AF65-F5344CB8AC3E}">
        <p14:creationId xmlns:p14="http://schemas.microsoft.com/office/powerpoint/2010/main" val="167194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a:extLst>
              <a:ext uri="{FF2B5EF4-FFF2-40B4-BE49-F238E27FC236}">
                <a16:creationId xmlns:a16="http://schemas.microsoft.com/office/drawing/2014/main" id="{52E85FD9-F1E2-46E6-A8C4-F845A6F9D345}"/>
              </a:ext>
            </a:extLst>
          </p:cNvPr>
          <p:cNvSpPr txBox="1"/>
          <p:nvPr/>
        </p:nvSpPr>
        <p:spPr>
          <a:xfrm rot="10839">
            <a:off x="-815" y="2032199"/>
            <a:ext cx="6858308" cy="608234"/>
          </a:xfrm>
          <a:prstGeom prst="rect">
            <a:avLst/>
          </a:prstGeom>
          <a:solidFill>
            <a:schemeClr val="bg1"/>
          </a:solidFill>
        </p:spPr>
        <p:txBody>
          <a:bodyPr wrap="square" lIns="0" tIns="0" rIns="0" bIns="0" rtlCol="0" anchor="ctr">
            <a:noAutofit/>
          </a:bodyPr>
          <a:lstStyle/>
          <a:p>
            <a:pPr algn="ctr">
              <a:spcBef>
                <a:spcPts val="600"/>
              </a:spcBef>
            </a:pPr>
            <a:r>
              <a:rPr lang="en-US" altLang="ja-JP" sz="1600" b="1" dirty="0">
                <a:solidFill>
                  <a:srgbClr val="00B6D2"/>
                </a:solidFill>
                <a:latin typeface="BIZ UDPゴシック" panose="020B0400000000000000" pitchFamily="50" charset="-128"/>
                <a:ea typeface="BIZ UDPゴシック" panose="020B0400000000000000" pitchFamily="50" charset="-128"/>
              </a:rPr>
              <a:t>【</a:t>
            </a:r>
            <a:r>
              <a:rPr lang="ja-JP" altLang="en-US" sz="1600" b="1" dirty="0">
                <a:solidFill>
                  <a:srgbClr val="00B6D2"/>
                </a:solidFill>
                <a:latin typeface="BIZ UDPゴシック" panose="020B0400000000000000" pitchFamily="50" charset="-128"/>
                <a:ea typeface="BIZ UDPゴシック" panose="020B0400000000000000" pitchFamily="50" charset="-128"/>
              </a:rPr>
              <a:t>法人登記</a:t>
            </a:r>
            <a:r>
              <a:rPr lang="en-US" altLang="ja-JP" sz="1600" b="1" dirty="0">
                <a:solidFill>
                  <a:srgbClr val="00B6D2"/>
                </a:solidFill>
                <a:latin typeface="BIZ UDPゴシック" panose="020B0400000000000000" pitchFamily="50" charset="-128"/>
                <a:ea typeface="BIZ UDPゴシック" panose="020B0400000000000000" pitchFamily="50" charset="-128"/>
              </a:rPr>
              <a:t>】10</a:t>
            </a:r>
            <a:r>
              <a:rPr lang="ja-JP" altLang="en-US" sz="1600" b="1" dirty="0">
                <a:solidFill>
                  <a:srgbClr val="00B6D2"/>
                </a:solidFill>
                <a:latin typeface="BIZ UDPゴシック" panose="020B0400000000000000" pitchFamily="50" charset="-128"/>
                <a:ea typeface="BIZ UDPゴシック" panose="020B0400000000000000" pitchFamily="50" charset="-128"/>
              </a:rPr>
              <a:t>月</a:t>
            </a:r>
            <a:r>
              <a:rPr lang="en-US" altLang="ja-JP" sz="1600" b="1" dirty="0">
                <a:solidFill>
                  <a:srgbClr val="00B6D2"/>
                </a:solidFill>
                <a:latin typeface="BIZ UDPゴシック" panose="020B0400000000000000" pitchFamily="50" charset="-128"/>
                <a:ea typeface="BIZ UDPゴシック" panose="020B0400000000000000" pitchFamily="50" charset="-128"/>
              </a:rPr>
              <a:t>1</a:t>
            </a:r>
            <a:r>
              <a:rPr lang="ja-JP" altLang="en-US" sz="1600" b="1" dirty="0">
                <a:solidFill>
                  <a:srgbClr val="00B6D2"/>
                </a:solidFill>
                <a:latin typeface="BIZ UDPゴシック" panose="020B0400000000000000" pitchFamily="50" charset="-128"/>
                <a:ea typeface="BIZ UDPゴシック" panose="020B0400000000000000" pitchFamily="50" charset="-128"/>
              </a:rPr>
              <a:t>日から代表者住所の「非表示」が可能に！</a:t>
            </a:r>
          </a:p>
        </p:txBody>
      </p:sp>
      <p:sp>
        <p:nvSpPr>
          <p:cNvPr id="3" name="テキスト ボックス 2">
            <a:extLst>
              <a:ext uri="{FF2B5EF4-FFF2-40B4-BE49-F238E27FC236}">
                <a16:creationId xmlns:a16="http://schemas.microsoft.com/office/drawing/2014/main" id="{9F289F9A-8852-41E9-B5C1-BBE12679E495}"/>
              </a:ext>
            </a:extLst>
          </p:cNvPr>
          <p:cNvSpPr txBox="1"/>
          <p:nvPr/>
        </p:nvSpPr>
        <p:spPr>
          <a:xfrm>
            <a:off x="5323606" y="1752918"/>
            <a:ext cx="966931" cy="253916"/>
          </a:xfrm>
          <a:prstGeom prst="rect">
            <a:avLst/>
          </a:prstGeom>
          <a:noFill/>
        </p:spPr>
        <p:txBody>
          <a:bodyPr wrap="none" rtlCol="0">
            <a:spAutoFit/>
          </a:bodyPr>
          <a:lstStyle/>
          <a:p>
            <a:r>
              <a:rPr kumimoji="1" lang="en-US" altLang="ja-JP" sz="1050" b="1" dirty="0">
                <a:solidFill>
                  <a:srgbClr val="302723"/>
                </a:solidFill>
                <a:latin typeface="BIZ UDPゴシック" panose="020B0400000000000000" pitchFamily="50" charset="-128"/>
                <a:ea typeface="BIZ UDPゴシック" panose="020B0400000000000000" pitchFamily="50" charset="-128"/>
              </a:rPr>
              <a:t>2024</a:t>
            </a:r>
            <a:r>
              <a:rPr kumimoji="1" lang="ja-JP" altLang="en-US" sz="1050" b="1" dirty="0">
                <a:solidFill>
                  <a:srgbClr val="302723"/>
                </a:solidFill>
                <a:latin typeface="BIZ UDPゴシック" panose="020B0400000000000000" pitchFamily="50" charset="-128"/>
                <a:ea typeface="BIZ UDPゴシック" panose="020B0400000000000000" pitchFamily="50" charset="-128"/>
              </a:rPr>
              <a:t>年</a:t>
            </a:r>
            <a:r>
              <a:rPr kumimoji="1" lang="en-US" altLang="ja-JP" sz="1050" b="1" dirty="0">
                <a:solidFill>
                  <a:srgbClr val="302723"/>
                </a:solidFill>
                <a:latin typeface="BIZ UDPゴシック" panose="020B0400000000000000" pitchFamily="50" charset="-128"/>
                <a:ea typeface="BIZ UDPゴシック" panose="020B0400000000000000" pitchFamily="50" charset="-128"/>
              </a:rPr>
              <a:t>5</a:t>
            </a:r>
            <a:r>
              <a:rPr kumimoji="1" lang="ja-JP" altLang="en-US" sz="1050" b="1" dirty="0">
                <a:solidFill>
                  <a:srgbClr val="302723"/>
                </a:solidFill>
                <a:latin typeface="BIZ UDPゴシック" panose="020B0400000000000000" pitchFamily="50" charset="-128"/>
                <a:ea typeface="BIZ UDPゴシック" panose="020B0400000000000000" pitchFamily="50" charset="-128"/>
              </a:rPr>
              <a:t>月</a:t>
            </a:r>
          </a:p>
        </p:txBody>
      </p:sp>
      <p:sp>
        <p:nvSpPr>
          <p:cNvPr id="4" name="TextBox 16">
            <a:extLst>
              <a:ext uri="{FF2B5EF4-FFF2-40B4-BE49-F238E27FC236}">
                <a16:creationId xmlns:a16="http://schemas.microsoft.com/office/drawing/2014/main" id="{3345D272-0FF9-452D-8D10-092BA36D0B20}"/>
              </a:ext>
            </a:extLst>
          </p:cNvPr>
          <p:cNvSpPr txBox="1"/>
          <p:nvPr/>
        </p:nvSpPr>
        <p:spPr>
          <a:xfrm>
            <a:off x="369000" y="2739024"/>
            <a:ext cx="6120000" cy="884088"/>
          </a:xfrm>
          <a:prstGeom prst="rect">
            <a:avLst/>
          </a:prstGeom>
        </p:spPr>
        <p:txBody>
          <a:bodyPr wrap="square" lIns="0" tIns="0" rIns="0" bIns="0" rtlCol="0" anchor="t">
            <a:spAutoFit/>
          </a:bodyPr>
          <a:lstStyle/>
          <a:p>
            <a:pPr algn="just">
              <a:lnSpc>
                <a:spcPct val="150000"/>
              </a:lnSpc>
            </a:pPr>
            <a:r>
              <a:rPr lang="en-US" altLang="ja-JP" sz="1000" dirty="0">
                <a:solidFill>
                  <a:srgbClr val="302723"/>
                </a:solidFill>
                <a:latin typeface="BIZ UDPゴシック" panose="020B0400000000000000" pitchFamily="50" charset="-128"/>
                <a:ea typeface="BIZ UDPゴシック" panose="020B0400000000000000" pitchFamily="50" charset="-128"/>
              </a:rPr>
              <a:t>4</a:t>
            </a:r>
            <a:r>
              <a:rPr lang="ja-JP" altLang="en-US" sz="1000" dirty="0">
                <a:solidFill>
                  <a:srgbClr val="302723"/>
                </a:solidFill>
                <a:latin typeface="BIZ UDPゴシック" panose="020B0400000000000000" pitchFamily="50" charset="-128"/>
                <a:ea typeface="BIZ UDPゴシック" panose="020B0400000000000000" pitchFamily="50" charset="-128"/>
              </a:rPr>
              <a:t>月</a:t>
            </a:r>
            <a:r>
              <a:rPr lang="en-US" altLang="ja-JP" sz="1000" dirty="0">
                <a:solidFill>
                  <a:srgbClr val="302723"/>
                </a:solidFill>
                <a:latin typeface="BIZ UDPゴシック" panose="020B0400000000000000" pitchFamily="50" charset="-128"/>
                <a:ea typeface="BIZ UDPゴシック" panose="020B0400000000000000" pitchFamily="50" charset="-128"/>
              </a:rPr>
              <a:t>16</a:t>
            </a:r>
            <a:r>
              <a:rPr lang="ja-JP" altLang="en-US" sz="1000" dirty="0">
                <a:solidFill>
                  <a:srgbClr val="302723"/>
                </a:solidFill>
                <a:latin typeface="BIZ UDPゴシック" panose="020B0400000000000000" pitchFamily="50" charset="-128"/>
                <a:ea typeface="BIZ UDPゴシック" panose="020B0400000000000000" pitchFamily="50" charset="-128"/>
              </a:rPr>
              <a:t>日に公布された「商業登記規則等の一部を改正する省令（令和６年法務省令第２８号）」により、本年</a:t>
            </a:r>
            <a:r>
              <a:rPr lang="en-US" altLang="ja-JP" sz="1000" dirty="0">
                <a:solidFill>
                  <a:srgbClr val="302723"/>
                </a:solidFill>
                <a:latin typeface="BIZ UDPゴシック" panose="020B0400000000000000" pitchFamily="50" charset="-128"/>
                <a:ea typeface="BIZ UDPゴシック" panose="020B0400000000000000" pitchFamily="50" charset="-128"/>
              </a:rPr>
              <a:t>10</a:t>
            </a:r>
            <a:r>
              <a:rPr lang="ja-JP" altLang="en-US" sz="1000" dirty="0">
                <a:solidFill>
                  <a:srgbClr val="302723"/>
                </a:solidFill>
                <a:latin typeface="BIZ UDPゴシック" panose="020B0400000000000000" pitchFamily="50" charset="-128"/>
                <a:ea typeface="BIZ UDPゴシック" panose="020B0400000000000000" pitchFamily="50" charset="-128"/>
              </a:rPr>
              <a:t>月</a:t>
            </a:r>
            <a:r>
              <a:rPr lang="en-US" altLang="ja-JP" sz="1000" dirty="0">
                <a:solidFill>
                  <a:srgbClr val="302723"/>
                </a:solidFill>
                <a:latin typeface="BIZ UDPゴシック" panose="020B0400000000000000" pitchFamily="50" charset="-128"/>
                <a:ea typeface="BIZ UDPゴシック" panose="020B0400000000000000" pitchFamily="50" charset="-128"/>
              </a:rPr>
              <a:t>1</a:t>
            </a:r>
            <a:r>
              <a:rPr lang="ja-JP" altLang="en-US" sz="1000" dirty="0">
                <a:solidFill>
                  <a:srgbClr val="302723"/>
                </a:solidFill>
                <a:latin typeface="BIZ UDPゴシック" panose="020B0400000000000000" pitchFamily="50" charset="-128"/>
                <a:ea typeface="BIZ UDPゴシック" panose="020B0400000000000000" pitchFamily="50" charset="-128"/>
              </a:rPr>
              <a:t>日から「代表取締役等住所非表示措置」が創設されることとなりました。</a:t>
            </a:r>
          </a:p>
          <a:p>
            <a:pPr algn="just">
              <a:lnSpc>
                <a:spcPct val="150000"/>
              </a:lnSpc>
            </a:pPr>
            <a:r>
              <a:rPr lang="ja-JP" altLang="en-US" sz="1000" dirty="0">
                <a:solidFill>
                  <a:srgbClr val="302723"/>
                </a:solidFill>
                <a:latin typeface="BIZ UDPゴシック" panose="020B0400000000000000" pitchFamily="50" charset="-128"/>
                <a:ea typeface="BIZ UDPゴシック" panose="020B0400000000000000" pitchFamily="50" charset="-128"/>
              </a:rPr>
              <a:t>この制度により、株式会社が法人登記を行う際、プライバシー保護の観点から、代表取締役などの住所を非公開とすることが可能です。</a:t>
            </a:r>
          </a:p>
        </p:txBody>
      </p:sp>
      <p:sp>
        <p:nvSpPr>
          <p:cNvPr id="5" name="TextBox 16">
            <a:extLst>
              <a:ext uri="{FF2B5EF4-FFF2-40B4-BE49-F238E27FC236}">
                <a16:creationId xmlns:a16="http://schemas.microsoft.com/office/drawing/2014/main" id="{40EAF4CB-56C8-4428-8C96-EC774AF3D3ED}"/>
              </a:ext>
            </a:extLst>
          </p:cNvPr>
          <p:cNvSpPr txBox="1"/>
          <p:nvPr/>
        </p:nvSpPr>
        <p:spPr>
          <a:xfrm>
            <a:off x="369000" y="3648978"/>
            <a:ext cx="6120000" cy="306559"/>
          </a:xfrm>
          <a:prstGeom prst="rect">
            <a:avLst/>
          </a:prstGeom>
        </p:spPr>
        <p:txBody>
          <a:bodyPr wrap="square" lIns="0" tIns="0" rIns="0" bIns="0" rtlCol="0" anchor="t">
            <a:spAutoFit/>
          </a:bodyPr>
          <a:lstStyle/>
          <a:p>
            <a:pPr>
              <a:lnSpc>
                <a:spcPct val="150000"/>
              </a:lnSpc>
              <a:spcBef>
                <a:spcPts val="600"/>
              </a:spcBef>
            </a:pPr>
            <a:r>
              <a:rPr lang="ja-JP" altLang="en-US" sz="1600" b="1" dirty="0">
                <a:solidFill>
                  <a:srgbClr val="00B6D2"/>
                </a:solidFill>
                <a:latin typeface="BIZ UDPゴシック" panose="020B0400000000000000" pitchFamily="50" charset="-128"/>
                <a:ea typeface="BIZ UDPゴシック" panose="020B0400000000000000" pitchFamily="50" charset="-128"/>
              </a:rPr>
              <a:t>制度の概要</a:t>
            </a:r>
          </a:p>
        </p:txBody>
      </p:sp>
      <p:sp>
        <p:nvSpPr>
          <p:cNvPr id="6" name="TextBox 16">
            <a:extLst>
              <a:ext uri="{FF2B5EF4-FFF2-40B4-BE49-F238E27FC236}">
                <a16:creationId xmlns:a16="http://schemas.microsoft.com/office/drawing/2014/main" id="{88C7FC4F-3CB3-41DE-A7C8-8A3634B6AB39}"/>
              </a:ext>
            </a:extLst>
          </p:cNvPr>
          <p:cNvSpPr txBox="1"/>
          <p:nvPr/>
        </p:nvSpPr>
        <p:spPr>
          <a:xfrm>
            <a:off x="369000" y="3982104"/>
            <a:ext cx="6120000" cy="422423"/>
          </a:xfrm>
          <a:prstGeom prst="rect">
            <a:avLst/>
          </a:prstGeom>
        </p:spPr>
        <p:txBody>
          <a:bodyPr wrap="square" lIns="0" tIns="0" rIns="0" bIns="0" rtlCol="0" anchor="t">
            <a:spAutoFit/>
          </a:bodyPr>
          <a:lstStyle/>
          <a:p>
            <a:pPr algn="just">
              <a:lnSpc>
                <a:spcPct val="150000"/>
              </a:lnSpc>
            </a:pPr>
            <a:r>
              <a:rPr lang="ja-JP" altLang="en-US" sz="1000" dirty="0">
                <a:solidFill>
                  <a:srgbClr val="302723"/>
                </a:solidFill>
                <a:latin typeface="BIZ UDPゴシック" panose="020B0400000000000000" pitchFamily="50" charset="-128"/>
                <a:ea typeface="BIZ UDPゴシック" panose="020B0400000000000000" pitchFamily="50" charset="-128"/>
              </a:rPr>
              <a:t>今回新たに創設された「代表取締役等住所非表示措置」は、一定の要件を満たす株式会社の代表取締役や代表執行役、代表清算人の住所の一部について、登記事項証明書などへの掲載を「非表示」にするための措置です。</a:t>
            </a:r>
          </a:p>
        </p:txBody>
      </p:sp>
      <p:sp>
        <p:nvSpPr>
          <p:cNvPr id="7" name="TextBox 16">
            <a:extLst>
              <a:ext uri="{FF2B5EF4-FFF2-40B4-BE49-F238E27FC236}">
                <a16:creationId xmlns:a16="http://schemas.microsoft.com/office/drawing/2014/main" id="{544D8939-1832-408C-857D-D941EE919647}"/>
              </a:ext>
            </a:extLst>
          </p:cNvPr>
          <p:cNvSpPr txBox="1"/>
          <p:nvPr/>
        </p:nvSpPr>
        <p:spPr>
          <a:xfrm>
            <a:off x="369000" y="6379468"/>
            <a:ext cx="6120000" cy="306559"/>
          </a:xfrm>
          <a:prstGeom prst="rect">
            <a:avLst/>
          </a:prstGeom>
        </p:spPr>
        <p:txBody>
          <a:bodyPr wrap="square" lIns="0" tIns="0" rIns="0" bIns="0" rtlCol="0" anchor="t">
            <a:spAutoFit/>
          </a:bodyPr>
          <a:lstStyle/>
          <a:p>
            <a:pPr>
              <a:lnSpc>
                <a:spcPct val="150000"/>
              </a:lnSpc>
              <a:spcBef>
                <a:spcPts val="600"/>
              </a:spcBef>
            </a:pPr>
            <a:r>
              <a:rPr lang="ja-JP" altLang="en-US" sz="1600" b="1" dirty="0">
                <a:solidFill>
                  <a:srgbClr val="00B6D2"/>
                </a:solidFill>
                <a:latin typeface="BIZ UDPゴシック" panose="020B0400000000000000" pitchFamily="50" charset="-128"/>
                <a:ea typeface="BIZ UDPゴシック" panose="020B0400000000000000" pitchFamily="50" charset="-128"/>
              </a:rPr>
              <a:t>手続きの詳細</a:t>
            </a:r>
          </a:p>
        </p:txBody>
      </p:sp>
      <p:sp>
        <p:nvSpPr>
          <p:cNvPr id="8" name="TextBox 16">
            <a:extLst>
              <a:ext uri="{FF2B5EF4-FFF2-40B4-BE49-F238E27FC236}">
                <a16:creationId xmlns:a16="http://schemas.microsoft.com/office/drawing/2014/main" id="{C7916588-2E77-46A0-A144-4998D8F369EB}"/>
              </a:ext>
            </a:extLst>
          </p:cNvPr>
          <p:cNvSpPr txBox="1"/>
          <p:nvPr/>
        </p:nvSpPr>
        <p:spPr>
          <a:xfrm>
            <a:off x="369000" y="5386272"/>
            <a:ext cx="6120000" cy="961032"/>
          </a:xfrm>
          <a:prstGeom prst="rect">
            <a:avLst/>
          </a:prstGeom>
        </p:spPr>
        <p:txBody>
          <a:bodyPr wrap="square" lIns="0" tIns="0" rIns="0" bIns="0" rtlCol="0" anchor="t">
            <a:spAutoFit/>
          </a:bodyPr>
          <a:lstStyle/>
          <a:p>
            <a:pPr lvl="0" algn="just">
              <a:lnSpc>
                <a:spcPct val="150000"/>
              </a:lnSpc>
              <a:spcBef>
                <a:spcPts val="600"/>
              </a:spcBef>
            </a:pPr>
            <a:r>
              <a:rPr lang="ja-JP" altLang="en-US" sz="1000" dirty="0">
                <a:solidFill>
                  <a:srgbClr val="302723"/>
                </a:solidFill>
                <a:latin typeface="BIZ UDPゴシック" panose="020B0400000000000000" pitchFamily="50" charset="-128"/>
                <a:ea typeface="BIZ UDPゴシック" panose="020B0400000000000000" pitchFamily="50" charset="-128"/>
              </a:rPr>
              <a:t>ただし代表者住所を「非表示」とする措置であり、登記自体を不要とする制度ではありません。したがって代表者住所の変更などがあれば、これまでと同様に、登記手続きが必要となります。</a:t>
            </a:r>
          </a:p>
          <a:p>
            <a:pPr lvl="0" algn="just">
              <a:lnSpc>
                <a:spcPct val="150000"/>
              </a:lnSpc>
              <a:spcBef>
                <a:spcPts val="600"/>
              </a:spcBef>
            </a:pPr>
            <a:r>
              <a:rPr lang="ja-JP" altLang="en-US" sz="1000" dirty="0">
                <a:solidFill>
                  <a:srgbClr val="302723"/>
                </a:solidFill>
                <a:latin typeface="BIZ UDPゴシック" panose="020B0400000000000000" pitchFamily="50" charset="-128"/>
                <a:ea typeface="BIZ UDPゴシック" panose="020B0400000000000000" pitchFamily="50" charset="-128"/>
              </a:rPr>
              <a:t>また非表示とすることで、登記事項証明書などで代表者住所の証明ができないことから、金融機関からの融資や不動産取引を行う際に必要書類が増えるなど、手続きが煩雑になる可能性もあるためご注意ください。</a:t>
            </a:r>
          </a:p>
        </p:txBody>
      </p:sp>
      <p:sp>
        <p:nvSpPr>
          <p:cNvPr id="9" name="TextBox 16">
            <a:extLst>
              <a:ext uri="{FF2B5EF4-FFF2-40B4-BE49-F238E27FC236}">
                <a16:creationId xmlns:a16="http://schemas.microsoft.com/office/drawing/2014/main" id="{C62913E2-B2FF-416B-A8F5-D86C7668A86C}"/>
              </a:ext>
            </a:extLst>
          </p:cNvPr>
          <p:cNvSpPr txBox="1"/>
          <p:nvPr/>
        </p:nvSpPr>
        <p:spPr>
          <a:xfrm>
            <a:off x="369000" y="8117748"/>
            <a:ext cx="6120000" cy="730200"/>
          </a:xfrm>
          <a:prstGeom prst="rect">
            <a:avLst/>
          </a:prstGeom>
        </p:spPr>
        <p:txBody>
          <a:bodyPr wrap="square" lIns="0" tIns="0" rIns="0" bIns="0" rtlCol="0" anchor="t">
            <a:spAutoFit/>
          </a:bodyPr>
          <a:lstStyle/>
          <a:p>
            <a:pPr algn="just">
              <a:lnSpc>
                <a:spcPct val="150000"/>
              </a:lnSpc>
              <a:spcBef>
                <a:spcPts val="600"/>
              </a:spcBef>
            </a:pPr>
            <a:r>
              <a:rPr lang="ja-JP" altLang="en-US" sz="1000" dirty="0">
                <a:solidFill>
                  <a:srgbClr val="302723"/>
                </a:solidFill>
                <a:latin typeface="BIZ UDPゴシック" panose="020B0400000000000000" pitchFamily="50" charset="-128"/>
                <a:ea typeface="BIZ UDPゴシック" panose="020B0400000000000000" pitchFamily="50" charset="-128"/>
              </a:rPr>
              <a:t>本年</a:t>
            </a:r>
            <a:r>
              <a:rPr lang="en-US" altLang="ja-JP" sz="1000" dirty="0">
                <a:solidFill>
                  <a:srgbClr val="302723"/>
                </a:solidFill>
                <a:latin typeface="BIZ UDPゴシック" panose="020B0400000000000000" pitchFamily="50" charset="-128"/>
                <a:ea typeface="BIZ UDPゴシック" panose="020B0400000000000000" pitchFamily="50" charset="-128"/>
              </a:rPr>
              <a:t>10</a:t>
            </a:r>
            <a:r>
              <a:rPr lang="ja-JP" altLang="en-US" sz="1000" dirty="0">
                <a:solidFill>
                  <a:srgbClr val="302723"/>
                </a:solidFill>
                <a:latin typeface="BIZ UDPゴシック" panose="020B0400000000000000" pitchFamily="50" charset="-128"/>
                <a:ea typeface="BIZ UDPゴシック" panose="020B0400000000000000" pitchFamily="50" charset="-128"/>
              </a:rPr>
              <a:t>月</a:t>
            </a:r>
            <a:r>
              <a:rPr lang="en-US" altLang="ja-JP" sz="1000" dirty="0">
                <a:solidFill>
                  <a:srgbClr val="302723"/>
                </a:solidFill>
                <a:latin typeface="BIZ UDPゴシック" panose="020B0400000000000000" pitchFamily="50" charset="-128"/>
                <a:ea typeface="BIZ UDPゴシック" panose="020B0400000000000000" pitchFamily="50" charset="-128"/>
              </a:rPr>
              <a:t>1</a:t>
            </a:r>
            <a:r>
              <a:rPr lang="ja-JP" altLang="en-US" sz="1000" dirty="0">
                <a:solidFill>
                  <a:srgbClr val="302723"/>
                </a:solidFill>
                <a:latin typeface="BIZ UDPゴシック" panose="020B0400000000000000" pitchFamily="50" charset="-128"/>
                <a:ea typeface="BIZ UDPゴシック" panose="020B0400000000000000" pitchFamily="50" charset="-128"/>
              </a:rPr>
              <a:t>日より、株式会社について「代表取締役等住所非表示措置」が施行されます。</a:t>
            </a:r>
          </a:p>
          <a:p>
            <a:pPr algn="just">
              <a:lnSpc>
                <a:spcPct val="150000"/>
              </a:lnSpc>
              <a:spcBef>
                <a:spcPts val="600"/>
              </a:spcBef>
            </a:pPr>
            <a:r>
              <a:rPr lang="ja-JP" altLang="en-US" sz="1000" dirty="0">
                <a:solidFill>
                  <a:srgbClr val="302723"/>
                </a:solidFill>
                <a:latin typeface="BIZ UDPゴシック" panose="020B0400000000000000" pitchFamily="50" charset="-128"/>
                <a:ea typeface="BIZ UDPゴシック" panose="020B0400000000000000" pitchFamily="50" charset="-128"/>
              </a:rPr>
              <a:t>プライバシー保護の効果が期待される一方で、融資などの際には手続きが煩雑になる可能性もあるため、メリット・デメリットを考慮したうえで判断しましょう。</a:t>
            </a:r>
          </a:p>
        </p:txBody>
      </p:sp>
      <p:cxnSp>
        <p:nvCxnSpPr>
          <p:cNvPr id="10" name="直線コネクタ 9">
            <a:extLst>
              <a:ext uri="{FF2B5EF4-FFF2-40B4-BE49-F238E27FC236}">
                <a16:creationId xmlns:a16="http://schemas.microsoft.com/office/drawing/2014/main" id="{F07264FE-2EC4-4D3A-9B58-158BEBE1C15D}"/>
              </a:ext>
            </a:extLst>
          </p:cNvPr>
          <p:cNvCxnSpPr>
            <a:cxnSpLocks/>
          </p:cNvCxnSpPr>
          <p:nvPr/>
        </p:nvCxnSpPr>
        <p:spPr>
          <a:xfrm>
            <a:off x="369000" y="8071578"/>
            <a:ext cx="6120000" cy="0"/>
          </a:xfrm>
          <a:prstGeom prst="line">
            <a:avLst/>
          </a:prstGeom>
          <a:ln>
            <a:solidFill>
              <a:srgbClr val="302723"/>
            </a:solidFill>
          </a:ln>
        </p:spPr>
        <p:style>
          <a:lnRef idx="1">
            <a:schemeClr val="accent1"/>
          </a:lnRef>
          <a:fillRef idx="0">
            <a:schemeClr val="accent1"/>
          </a:fillRef>
          <a:effectRef idx="0">
            <a:schemeClr val="accent1"/>
          </a:effectRef>
          <a:fontRef idx="minor">
            <a:schemeClr val="tx1"/>
          </a:fontRef>
        </p:style>
      </p:cxnSp>
      <p:sp>
        <p:nvSpPr>
          <p:cNvPr id="20" name="TextBox 16">
            <a:extLst>
              <a:ext uri="{FF2B5EF4-FFF2-40B4-BE49-F238E27FC236}">
                <a16:creationId xmlns:a16="http://schemas.microsoft.com/office/drawing/2014/main" id="{F4C79683-7924-43A3-9596-25DF9B23D8E7}"/>
              </a:ext>
            </a:extLst>
          </p:cNvPr>
          <p:cNvSpPr txBox="1"/>
          <p:nvPr/>
        </p:nvSpPr>
        <p:spPr>
          <a:xfrm>
            <a:off x="369000" y="6709112"/>
            <a:ext cx="6120000" cy="1191865"/>
          </a:xfrm>
          <a:prstGeom prst="rect">
            <a:avLst/>
          </a:prstGeom>
        </p:spPr>
        <p:txBody>
          <a:bodyPr wrap="square" lIns="0" tIns="0" rIns="0" bIns="0" rtlCol="0" anchor="t">
            <a:spAutoFit/>
          </a:bodyPr>
          <a:lstStyle/>
          <a:p>
            <a:pPr lvl="0" algn="just">
              <a:lnSpc>
                <a:spcPct val="150000"/>
              </a:lnSpc>
              <a:spcBef>
                <a:spcPts val="600"/>
              </a:spcBef>
            </a:pPr>
            <a:r>
              <a:rPr lang="ja-JP" altLang="en-US" sz="1000" dirty="0">
                <a:solidFill>
                  <a:srgbClr val="302723"/>
                </a:solidFill>
                <a:latin typeface="BIZ UDPゴシック" panose="020B0400000000000000" pitchFamily="50" charset="-128"/>
                <a:ea typeface="BIZ UDPゴシック" panose="020B0400000000000000" pitchFamily="50" charset="-128"/>
              </a:rPr>
              <a:t>「代表取締役等住所非表示措置」については、設立登記や代表取締役の就任登記、住所移転に伴う登記など、代表者の住所登記を行う際に申し出る必要があります。また申し出を行う際には、住民票の写しなどの書面を添付しなければなりません。</a:t>
            </a:r>
          </a:p>
          <a:p>
            <a:pPr lvl="0" algn="just">
              <a:lnSpc>
                <a:spcPct val="150000"/>
              </a:lnSpc>
              <a:spcBef>
                <a:spcPts val="600"/>
              </a:spcBef>
            </a:pPr>
            <a:r>
              <a:rPr lang="ja-JP" altLang="en-US" sz="1000" dirty="0">
                <a:solidFill>
                  <a:srgbClr val="302723"/>
                </a:solidFill>
                <a:latin typeface="BIZ UDPゴシック" panose="020B0400000000000000" pitchFamily="50" charset="-128"/>
                <a:ea typeface="BIZ UDPゴシック" panose="020B0400000000000000" pitchFamily="50" charset="-128"/>
              </a:rPr>
              <a:t>なお、「代表取締役等住所非表示措置」により、代表者住所を非表示とした場合でも、その後非表示措置を希望しない旨の申し出を行うことで、代表者住所を「非表示→表示」へ戻すことも可能です。</a:t>
            </a:r>
          </a:p>
        </p:txBody>
      </p:sp>
      <p:pic>
        <p:nvPicPr>
          <p:cNvPr id="15" name="図 14">
            <a:extLst>
              <a:ext uri="{FF2B5EF4-FFF2-40B4-BE49-F238E27FC236}">
                <a16:creationId xmlns:a16="http://schemas.microsoft.com/office/drawing/2014/main" id="{7F80D0C8-1A09-4637-AAD5-20030B9B4F3A}"/>
              </a:ext>
            </a:extLst>
          </p:cNvPr>
          <p:cNvPicPr>
            <a:picLocks noChangeAspect="1"/>
          </p:cNvPicPr>
          <p:nvPr/>
        </p:nvPicPr>
        <p:blipFill>
          <a:blip r:embed="rId2"/>
          <a:stretch>
            <a:fillRect/>
          </a:stretch>
        </p:blipFill>
        <p:spPr>
          <a:xfrm>
            <a:off x="508797" y="4557496"/>
            <a:ext cx="5840405" cy="573468"/>
          </a:xfrm>
          <a:prstGeom prst="rect">
            <a:avLst/>
          </a:prstGeom>
        </p:spPr>
      </p:pic>
      <p:sp>
        <p:nvSpPr>
          <p:cNvPr id="16" name="正方形/長方形 15">
            <a:extLst>
              <a:ext uri="{FF2B5EF4-FFF2-40B4-BE49-F238E27FC236}">
                <a16:creationId xmlns:a16="http://schemas.microsoft.com/office/drawing/2014/main" id="{FD0CC010-82F0-4A20-9F32-1DDEE157DAC5}"/>
              </a:ext>
            </a:extLst>
          </p:cNvPr>
          <p:cNvSpPr/>
          <p:nvPr/>
        </p:nvSpPr>
        <p:spPr>
          <a:xfrm>
            <a:off x="369000" y="5154923"/>
            <a:ext cx="6120000" cy="230832"/>
          </a:xfrm>
          <a:prstGeom prst="rect">
            <a:avLst/>
          </a:prstGeom>
        </p:spPr>
        <p:txBody>
          <a:bodyPr wrap="square">
            <a:spAutoFit/>
          </a:bodyPr>
          <a:lstStyle/>
          <a:p>
            <a:pPr algn="r"/>
            <a:r>
              <a:rPr lang="ja-JP" altLang="en-US" sz="900" dirty="0">
                <a:solidFill>
                  <a:srgbClr val="302723"/>
                </a:solidFill>
                <a:latin typeface="BIZ UDPゴシック" panose="020B0400000000000000" pitchFamily="50" charset="-128"/>
                <a:ea typeface="BIZ UDPゴシック" panose="020B0400000000000000" pitchFamily="50" charset="-128"/>
              </a:rPr>
              <a:t>（引用：法務省「代表取締役等住所非表示措置について」）</a:t>
            </a:r>
          </a:p>
        </p:txBody>
      </p:sp>
      <p:sp>
        <p:nvSpPr>
          <p:cNvPr id="19" name="吹き出し: 四角形 18">
            <a:extLst>
              <a:ext uri="{FF2B5EF4-FFF2-40B4-BE49-F238E27FC236}">
                <a16:creationId xmlns:a16="http://schemas.microsoft.com/office/drawing/2014/main" id="{B79410A7-490B-4CAF-9E26-FF3E1CB7D81E}"/>
              </a:ext>
            </a:extLst>
          </p:cNvPr>
          <p:cNvSpPr/>
          <p:nvPr/>
        </p:nvSpPr>
        <p:spPr>
          <a:xfrm>
            <a:off x="6970696" y="8541946"/>
            <a:ext cx="1921844" cy="723619"/>
          </a:xfrm>
          <a:prstGeom prst="wedgeRectCallout">
            <a:avLst>
              <a:gd name="adj1" fmla="val -45665"/>
              <a:gd name="adj2" fmla="val 69151"/>
            </a:avLst>
          </a:prstGeom>
          <a:solidFill>
            <a:srgbClr val="07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事務所名、住所、メールアドレス、</a:t>
            </a:r>
            <a:r>
              <a:rPr kumimoji="1" lang="en-US" altLang="ja-JP" sz="1200" dirty="0">
                <a:solidFill>
                  <a:schemeClr val="bg1"/>
                </a:solidFill>
                <a:latin typeface="BIZ UDPゴシック" panose="020B0400000000000000" pitchFamily="50" charset="-128"/>
                <a:ea typeface="BIZ UDPゴシック" panose="020B0400000000000000" pitchFamily="50" charset="-128"/>
              </a:rPr>
              <a:t>TEL</a:t>
            </a:r>
            <a:r>
              <a:rPr kumimoji="1" lang="ja-JP" altLang="en-US" sz="1200" dirty="0">
                <a:solidFill>
                  <a:schemeClr val="bg1"/>
                </a:solidFill>
                <a:latin typeface="BIZ UDPゴシック" panose="020B0400000000000000" pitchFamily="50" charset="-128"/>
                <a:ea typeface="BIZ UDPゴシック" panose="020B0400000000000000" pitchFamily="50" charset="-128"/>
              </a:rPr>
              <a:t>を変更して</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ご使用ください</a:t>
            </a:r>
          </a:p>
        </p:txBody>
      </p:sp>
    </p:spTree>
    <p:extLst>
      <p:ext uri="{BB962C8B-B14F-4D97-AF65-F5344CB8AC3E}">
        <p14:creationId xmlns:p14="http://schemas.microsoft.com/office/powerpoint/2010/main" val="20838254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464</Words>
  <Application>Microsoft Office PowerPoint</Application>
  <PresentationFormat>A4 210 x 297 mm</PresentationFormat>
  <Paragraphs>16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BIZ UDPゴシック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Tsujita Kaoru</dc:creator>
  <cp:lastModifiedBy>O365</cp:lastModifiedBy>
  <cp:revision>17</cp:revision>
  <dcterms:created xsi:type="dcterms:W3CDTF">2023-05-08T10:12:02Z</dcterms:created>
  <dcterms:modified xsi:type="dcterms:W3CDTF">2024-05-08T01:20:16Z</dcterms:modified>
</cp:coreProperties>
</file>