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97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B4C9"/>
    <a:srgbClr val="ACBA64"/>
    <a:srgbClr val="E1E6CA"/>
    <a:srgbClr val="F6CABD"/>
    <a:srgbClr val="EB3634"/>
    <a:srgbClr val="00B2CB"/>
    <a:srgbClr val="BBE2EA"/>
    <a:srgbClr val="E76C30"/>
    <a:srgbClr val="9BBE73"/>
    <a:srgbClr val="F8BC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99" autoAdjust="0"/>
    <p:restoredTop sz="94660"/>
  </p:normalViewPr>
  <p:slideViewPr>
    <p:cSldViewPr snapToGrid="0" showGuides="1">
      <p:cViewPr varScale="1">
        <p:scale>
          <a:sx n="58" d="100"/>
          <a:sy n="58" d="100"/>
        </p:scale>
        <p:origin x="2770" y="62"/>
      </p:cViewPr>
      <p:guideLst>
        <p:guide orient="horz" pos="3097"/>
        <p:guide pos="216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bg>
      <p:bgPr>
        <a:solidFill>
          <a:srgbClr val="EB36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02F6B2B1-4666-4C85-9566-C6973895E3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10404"/>
          </a:xfrm>
          <a:prstGeom prst="rect">
            <a:avLst/>
          </a:prstGeom>
          <a:solidFill>
            <a:srgbClr val="9BBE73"/>
          </a:solidFill>
        </p:spPr>
      </p:pic>
    </p:spTree>
    <p:extLst>
      <p:ext uri="{BB962C8B-B14F-4D97-AF65-F5344CB8AC3E}">
        <p14:creationId xmlns:p14="http://schemas.microsoft.com/office/powerpoint/2010/main" val="3611928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D570024C-C6B8-4AEC-9560-876C1874F5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10404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91889A11-E13B-4C5B-B2E3-3B54D24203F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188" y="6816812"/>
            <a:ext cx="2027212" cy="1418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E28AECB-1DED-408C-9BFA-8D7E5801822E}"/>
              </a:ext>
            </a:extLst>
          </p:cNvPr>
          <p:cNvSpPr txBox="1"/>
          <p:nvPr userDrawn="1"/>
        </p:nvSpPr>
        <p:spPr>
          <a:xfrm>
            <a:off x="4318000" y="7425987"/>
            <a:ext cx="13716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記事作成：</a:t>
            </a:r>
          </a:p>
        </p:txBody>
      </p:sp>
    </p:spTree>
    <p:extLst>
      <p:ext uri="{BB962C8B-B14F-4D97-AF65-F5344CB8AC3E}">
        <p14:creationId xmlns:p14="http://schemas.microsoft.com/office/powerpoint/2010/main" val="298897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418D5F3D-7757-48DB-B1DF-461CFC0044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10404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B1ADD178-BDE6-4B23-8ACE-B76812978D1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188" y="6816812"/>
            <a:ext cx="2027212" cy="1418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D617F14-4C13-4EBA-B996-303ABB4D978A}"/>
              </a:ext>
            </a:extLst>
          </p:cNvPr>
          <p:cNvSpPr txBox="1"/>
          <p:nvPr userDrawn="1"/>
        </p:nvSpPr>
        <p:spPr>
          <a:xfrm>
            <a:off x="4318000" y="7425987"/>
            <a:ext cx="13716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記事作成：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EC6FAECF-26FE-467A-916A-E0A5EA31C6E7}"/>
              </a:ext>
            </a:extLst>
          </p:cNvPr>
          <p:cNvSpPr/>
          <p:nvPr userDrawn="1"/>
        </p:nvSpPr>
        <p:spPr>
          <a:xfrm>
            <a:off x="0" y="7966710"/>
            <a:ext cx="6858000" cy="1939290"/>
          </a:xfrm>
          <a:prstGeom prst="rect">
            <a:avLst/>
          </a:prstGeom>
          <a:gradFill flip="none" rotWithShape="1">
            <a:gsLst>
              <a:gs pos="0">
                <a:srgbClr val="00B6D2"/>
              </a:gs>
              <a:gs pos="100000">
                <a:srgbClr val="A8BF6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0881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3565E838-17F7-408D-B269-A3C3E1E5A0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10404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758B3FB-F2EF-4DD9-A2F9-0A24443CF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188" y="8199842"/>
            <a:ext cx="2027212" cy="1418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BBA4AC9-06FE-4A4F-A620-A6C7F9A10CB4}"/>
              </a:ext>
            </a:extLst>
          </p:cNvPr>
          <p:cNvSpPr txBox="1"/>
          <p:nvPr userDrawn="1"/>
        </p:nvSpPr>
        <p:spPr>
          <a:xfrm>
            <a:off x="4318000" y="8809017"/>
            <a:ext cx="13716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記事作成：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290E1649-E6AB-48AF-941C-74B0657C7F2F}"/>
              </a:ext>
            </a:extLst>
          </p:cNvPr>
          <p:cNvSpPr/>
          <p:nvPr userDrawn="1"/>
        </p:nvSpPr>
        <p:spPr>
          <a:xfrm>
            <a:off x="0" y="9109710"/>
            <a:ext cx="6858000" cy="796290"/>
          </a:xfrm>
          <a:prstGeom prst="rect">
            <a:avLst/>
          </a:prstGeom>
          <a:gradFill flip="none" rotWithShape="1">
            <a:gsLst>
              <a:gs pos="0">
                <a:srgbClr val="00B6D2"/>
              </a:gs>
              <a:gs pos="100000">
                <a:srgbClr val="A8BF6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3199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0C2EE6-E368-4408-8866-8D6F630D823A}" type="datetimeFigureOut">
              <a:rPr kumimoji="1" lang="ja-JP" altLang="en-US" smtClean="0"/>
              <a:t>2024/2/8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E2485-2D2A-4A0C-9712-ABAF46E2282A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7194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7">
            <a:extLst>
              <a:ext uri="{FF2B5EF4-FFF2-40B4-BE49-F238E27FC236}">
                <a16:creationId xmlns:a16="http://schemas.microsoft.com/office/drawing/2014/main" id="{5F948D73-C16A-48B3-962F-253C955097A8}"/>
              </a:ext>
            </a:extLst>
          </p:cNvPr>
          <p:cNvSpPr txBox="1"/>
          <p:nvPr/>
        </p:nvSpPr>
        <p:spPr>
          <a:xfrm rot="10839">
            <a:off x="-815" y="5608777"/>
            <a:ext cx="6858308" cy="60823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noAutofit/>
          </a:bodyPr>
          <a:lstStyle/>
          <a:p>
            <a:pPr algn="ctr">
              <a:spcBef>
                <a:spcPts val="600"/>
              </a:spcBef>
            </a:pPr>
            <a:r>
              <a:rPr lang="en-US" altLang="ja-JP" sz="1400" b="1" dirty="0">
                <a:solidFill>
                  <a:srgbClr val="00B6D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lang="ja-JP" altLang="en-US" sz="1400" b="1" dirty="0">
                <a:solidFill>
                  <a:srgbClr val="00B6D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経営セーフティ共済</a:t>
            </a:r>
            <a:r>
              <a:rPr lang="en-US" altLang="ja-JP" sz="1400" b="1" dirty="0">
                <a:solidFill>
                  <a:srgbClr val="00B6D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  <a:r>
              <a:rPr lang="ja-JP" altLang="en-US" sz="1400" b="1" dirty="0">
                <a:solidFill>
                  <a:srgbClr val="00B6D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解約後、</a:t>
            </a:r>
            <a:r>
              <a:rPr lang="en-US" altLang="ja-JP" sz="1400" b="1" dirty="0">
                <a:solidFill>
                  <a:srgbClr val="00B6D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</a:t>
            </a:r>
            <a:r>
              <a:rPr lang="ja-JP" altLang="en-US" sz="1400" b="1" dirty="0">
                <a:solidFill>
                  <a:srgbClr val="00B6D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年間は再加入による掛金の損金算入が</a:t>
            </a:r>
            <a:r>
              <a:rPr lang="en-US" altLang="ja-JP" sz="1400" b="1" dirty="0">
                <a:solidFill>
                  <a:srgbClr val="00B6D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NG</a:t>
            </a:r>
            <a:r>
              <a:rPr lang="ja-JP" altLang="en-US" sz="1400" b="1" dirty="0">
                <a:solidFill>
                  <a:srgbClr val="00B6D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に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FAC5119-DCA3-4742-B72D-569B46E37790}"/>
              </a:ext>
            </a:extLst>
          </p:cNvPr>
          <p:cNvSpPr txBox="1"/>
          <p:nvPr/>
        </p:nvSpPr>
        <p:spPr>
          <a:xfrm>
            <a:off x="5522068" y="5271621"/>
            <a:ext cx="96693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1050" b="1" dirty="0">
                <a:solidFill>
                  <a:srgbClr val="302723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2024</a:t>
            </a:r>
            <a:r>
              <a:rPr kumimoji="1" lang="ja-JP" altLang="en-US" sz="1050" b="1" dirty="0">
                <a:solidFill>
                  <a:srgbClr val="302723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</a:t>
            </a:r>
            <a:r>
              <a:rPr kumimoji="1" lang="en-US" altLang="ja-JP" sz="1050" b="1" dirty="0">
                <a:solidFill>
                  <a:srgbClr val="302723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</a:t>
            </a:r>
            <a:r>
              <a:rPr kumimoji="1" lang="ja-JP" altLang="en-US" sz="1050" b="1" dirty="0">
                <a:solidFill>
                  <a:srgbClr val="302723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月</a:t>
            </a:r>
          </a:p>
        </p:txBody>
      </p:sp>
      <p:sp>
        <p:nvSpPr>
          <p:cNvPr id="6" name="TextBox 16">
            <a:extLst>
              <a:ext uri="{FF2B5EF4-FFF2-40B4-BE49-F238E27FC236}">
                <a16:creationId xmlns:a16="http://schemas.microsoft.com/office/drawing/2014/main" id="{A1B6D3D4-3967-46F5-937C-46541AA97A1D}"/>
              </a:ext>
            </a:extLst>
          </p:cNvPr>
          <p:cNvSpPr txBox="1"/>
          <p:nvPr/>
        </p:nvSpPr>
        <p:spPr>
          <a:xfrm>
            <a:off x="369000" y="6345710"/>
            <a:ext cx="6120000" cy="13379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ja-JP" sz="1200" dirty="0">
                <a:solidFill>
                  <a:srgbClr val="302723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2023</a:t>
            </a:r>
            <a:r>
              <a:rPr lang="ja-JP" altLang="en-US" sz="1200" dirty="0">
                <a:solidFill>
                  <a:srgbClr val="302723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</a:t>
            </a:r>
            <a:r>
              <a:rPr lang="en-US" altLang="ja-JP" sz="1200" dirty="0">
                <a:solidFill>
                  <a:srgbClr val="302723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12</a:t>
            </a:r>
            <a:r>
              <a:rPr lang="ja-JP" altLang="en-US" sz="1200" dirty="0">
                <a:solidFill>
                  <a:srgbClr val="302723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月</a:t>
            </a:r>
            <a:r>
              <a:rPr lang="en-US" altLang="ja-JP" sz="1200" dirty="0">
                <a:solidFill>
                  <a:srgbClr val="302723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14</a:t>
            </a:r>
            <a:r>
              <a:rPr lang="ja-JP" altLang="en-US" sz="1200" dirty="0">
                <a:solidFill>
                  <a:srgbClr val="302723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日、自民・公明両党により「</a:t>
            </a:r>
            <a:r>
              <a:rPr lang="en-US" altLang="ja-JP" sz="1200" dirty="0">
                <a:solidFill>
                  <a:srgbClr val="302723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2024</a:t>
            </a:r>
            <a:r>
              <a:rPr lang="ja-JP" altLang="en-US" sz="1200" dirty="0">
                <a:solidFill>
                  <a:srgbClr val="302723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年度税制改正大綱」が公表され、さまざまな改正内容が明らかとなりました。</a:t>
            </a:r>
          </a:p>
          <a:p>
            <a:pPr algn="just">
              <a:lnSpc>
                <a:spcPct val="150000"/>
              </a:lnSpc>
            </a:pPr>
            <a:r>
              <a:rPr lang="ja-JP" altLang="en-US" sz="1200" dirty="0">
                <a:solidFill>
                  <a:srgbClr val="302723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その中には、中小企業倒産防止共済制度（以下、「経営セーフティ共済」）を活用した節税策への見直しも含まれており、契約を解約した場合において、解約後</a:t>
            </a:r>
            <a:r>
              <a:rPr lang="en-US" altLang="ja-JP" sz="1200" dirty="0">
                <a:solidFill>
                  <a:srgbClr val="302723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</a:t>
            </a:r>
            <a:r>
              <a:rPr lang="ja-JP" altLang="en-US" sz="1200" dirty="0">
                <a:solidFill>
                  <a:srgbClr val="302723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年間のうちに再加入した際には掛金の損金算入が不可となります。</a:t>
            </a:r>
          </a:p>
        </p:txBody>
      </p:sp>
      <p:sp>
        <p:nvSpPr>
          <p:cNvPr id="7" name="TextBox 16">
            <a:extLst>
              <a:ext uri="{FF2B5EF4-FFF2-40B4-BE49-F238E27FC236}">
                <a16:creationId xmlns:a16="http://schemas.microsoft.com/office/drawing/2014/main" id="{1C3F956B-E82B-4AA1-8BD5-291CBB69AA46}"/>
              </a:ext>
            </a:extLst>
          </p:cNvPr>
          <p:cNvSpPr txBox="1"/>
          <p:nvPr/>
        </p:nvSpPr>
        <p:spPr>
          <a:xfrm>
            <a:off x="368339" y="8225975"/>
            <a:ext cx="6120000" cy="7839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ja-JP" altLang="en-US" sz="1200" dirty="0">
                <a:solidFill>
                  <a:srgbClr val="302723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経営セーフティ共済とは、中小企業基盤整備機構によって運営されており、企業の連鎖倒産を防ぐための制度です。万が一取引先が倒産した場合には、無担保・無保証で借入（掛金の</a:t>
            </a:r>
            <a:r>
              <a:rPr lang="en-US" altLang="ja-JP" sz="1200" dirty="0">
                <a:solidFill>
                  <a:srgbClr val="302723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10</a:t>
            </a:r>
            <a:r>
              <a:rPr lang="ja-JP" altLang="en-US" sz="1200" dirty="0">
                <a:solidFill>
                  <a:srgbClr val="302723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倍を限度）を受けることができます。</a:t>
            </a:r>
            <a:endParaRPr lang="en-US" altLang="ja-JP" sz="1200" dirty="0">
              <a:solidFill>
                <a:srgbClr val="302723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8" name="TextBox 16">
            <a:extLst>
              <a:ext uri="{FF2B5EF4-FFF2-40B4-BE49-F238E27FC236}">
                <a16:creationId xmlns:a16="http://schemas.microsoft.com/office/drawing/2014/main" id="{63C095EB-9BB5-423D-B661-3EAA3E9BDB3D}"/>
              </a:ext>
            </a:extLst>
          </p:cNvPr>
          <p:cNvSpPr txBox="1"/>
          <p:nvPr/>
        </p:nvSpPr>
        <p:spPr>
          <a:xfrm>
            <a:off x="368339" y="7801528"/>
            <a:ext cx="6120000" cy="3065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ja-JP" altLang="en-US" sz="1600" b="1" dirty="0">
                <a:solidFill>
                  <a:srgbClr val="00B6D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経営セーフティ共済とは？</a:t>
            </a:r>
            <a:endParaRPr lang="en-US" altLang="ja-JP" sz="1600" b="1" dirty="0">
              <a:solidFill>
                <a:srgbClr val="00B6D2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13896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6">
            <a:extLst>
              <a:ext uri="{FF2B5EF4-FFF2-40B4-BE49-F238E27FC236}">
                <a16:creationId xmlns:a16="http://schemas.microsoft.com/office/drawing/2014/main" id="{CCA1CACC-DB5D-416E-98A8-F0D58D97A721}"/>
              </a:ext>
            </a:extLst>
          </p:cNvPr>
          <p:cNvSpPr txBox="1"/>
          <p:nvPr/>
        </p:nvSpPr>
        <p:spPr>
          <a:xfrm>
            <a:off x="369000" y="6437283"/>
            <a:ext cx="6120000" cy="11378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en-US" altLang="ja-JP" sz="1200" dirty="0">
                <a:solidFill>
                  <a:srgbClr val="302723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2024</a:t>
            </a:r>
            <a:r>
              <a:rPr lang="ja-JP" altLang="en-US" sz="1200" dirty="0">
                <a:solidFill>
                  <a:srgbClr val="302723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年度税制改正大綱が発表され、経営セーフティ共済の再契約に関する損金算入の制限が盛り込まれました。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ja-JP" altLang="en-US" sz="1200" dirty="0">
                <a:solidFill>
                  <a:srgbClr val="302723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節税策の一環として契約する企業も多いため、出口戦略をしっかりと見据え、計画的な活用を心掛けましょう。</a:t>
            </a:r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79BA86AD-94E1-4F49-AAF2-81E4066F4084}"/>
              </a:ext>
            </a:extLst>
          </p:cNvPr>
          <p:cNvCxnSpPr>
            <a:cxnSpLocks/>
          </p:cNvCxnSpPr>
          <p:nvPr/>
        </p:nvCxnSpPr>
        <p:spPr>
          <a:xfrm>
            <a:off x="369000" y="6317089"/>
            <a:ext cx="6120000" cy="0"/>
          </a:xfrm>
          <a:prstGeom prst="line">
            <a:avLst/>
          </a:prstGeom>
          <a:ln>
            <a:solidFill>
              <a:srgbClr val="3027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6">
            <a:extLst>
              <a:ext uri="{FF2B5EF4-FFF2-40B4-BE49-F238E27FC236}">
                <a16:creationId xmlns:a16="http://schemas.microsoft.com/office/drawing/2014/main" id="{0790AE81-4925-462E-85F3-29F801AD2D26}"/>
              </a:ext>
            </a:extLst>
          </p:cNvPr>
          <p:cNvSpPr txBox="1"/>
          <p:nvPr/>
        </p:nvSpPr>
        <p:spPr>
          <a:xfrm>
            <a:off x="369000" y="2114210"/>
            <a:ext cx="6120000" cy="14148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</a:pPr>
            <a:r>
              <a:rPr lang="ja-JP" altLang="en-US" sz="1200" dirty="0">
                <a:solidFill>
                  <a:srgbClr val="302723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経営セーフティ共済に関しては、解約して手当金を受け取ったものの、自社の利益を鑑みて短期間のうちに再契約を行う事例も多く、本来の制度の趣旨から外れた利用も少なくありません。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</a:pPr>
            <a:r>
              <a:rPr lang="ja-JP" altLang="en-US" sz="1200" dirty="0">
                <a:solidFill>
                  <a:srgbClr val="302723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そのような状況を踏まえ、今回の税制改正大綱では、解約後に再契約する場合、解約日から</a:t>
            </a:r>
            <a:r>
              <a:rPr lang="en-US" altLang="ja-JP" sz="1200" dirty="0">
                <a:solidFill>
                  <a:srgbClr val="302723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</a:t>
            </a:r>
            <a:r>
              <a:rPr lang="ja-JP" altLang="en-US" sz="1200" dirty="0">
                <a:solidFill>
                  <a:srgbClr val="302723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年を経過する日までの間に支払った掛金に関しては、損金算入が不可となりました。</a:t>
            </a:r>
          </a:p>
        </p:txBody>
      </p:sp>
      <p:sp>
        <p:nvSpPr>
          <p:cNvPr id="13" name="TextBox 16">
            <a:extLst>
              <a:ext uri="{FF2B5EF4-FFF2-40B4-BE49-F238E27FC236}">
                <a16:creationId xmlns:a16="http://schemas.microsoft.com/office/drawing/2014/main" id="{D0CD8EB7-BF3B-4143-85B9-6929F49DA0A5}"/>
              </a:ext>
            </a:extLst>
          </p:cNvPr>
          <p:cNvSpPr txBox="1"/>
          <p:nvPr/>
        </p:nvSpPr>
        <p:spPr>
          <a:xfrm>
            <a:off x="369000" y="1680388"/>
            <a:ext cx="6120000" cy="3065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ja-JP" altLang="en-US" sz="1600" b="1" dirty="0">
                <a:solidFill>
                  <a:srgbClr val="00B6D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解約直後の再契約の見直し</a:t>
            </a:r>
            <a:endParaRPr lang="en-US" altLang="ja-JP" sz="1600" b="1" dirty="0">
              <a:solidFill>
                <a:srgbClr val="00B6D2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" name="吹き出し: 四角形 1">
            <a:extLst>
              <a:ext uri="{FF2B5EF4-FFF2-40B4-BE49-F238E27FC236}">
                <a16:creationId xmlns:a16="http://schemas.microsoft.com/office/drawing/2014/main" id="{2EB98CEA-0C88-405B-9CC5-E3BE679346BC}"/>
              </a:ext>
            </a:extLst>
          </p:cNvPr>
          <p:cNvSpPr/>
          <p:nvPr/>
        </p:nvSpPr>
        <p:spPr>
          <a:xfrm>
            <a:off x="6970696" y="7881546"/>
            <a:ext cx="1921844" cy="723619"/>
          </a:xfrm>
          <a:prstGeom prst="wedgeRectCallout">
            <a:avLst>
              <a:gd name="adj1" fmla="val -45665"/>
              <a:gd name="adj2" fmla="val 69151"/>
            </a:avLst>
          </a:prstGeom>
          <a:solidFill>
            <a:srgbClr val="07B4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事務所名、住所、メールアドレス、</a:t>
            </a:r>
            <a:r>
              <a:rPr kumimoji="1" lang="en-US" altLang="ja-JP" sz="12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TEL</a:t>
            </a:r>
            <a:r>
              <a:rPr kumimoji="1" lang="ja-JP" altLang="en-US" sz="12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を変更して</a:t>
            </a:r>
            <a:endParaRPr kumimoji="1" lang="en-US" altLang="ja-JP" sz="12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12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ご使用ください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E5A4684-DDDB-46B9-A6F2-ECD9A00E65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000" y="3720468"/>
            <a:ext cx="5400000" cy="1797889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C50038-B81C-4C1C-A0DF-3603D30F52D1}"/>
              </a:ext>
            </a:extLst>
          </p:cNvPr>
          <p:cNvSpPr txBox="1"/>
          <p:nvPr/>
        </p:nvSpPr>
        <p:spPr>
          <a:xfrm>
            <a:off x="369000" y="5709741"/>
            <a:ext cx="612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この改正については、</a:t>
            </a:r>
            <a:r>
              <a:rPr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2024</a:t>
            </a:r>
            <a:r>
              <a:rPr lang="ja-JP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</a:t>
            </a:r>
            <a:r>
              <a:rPr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10</a:t>
            </a:r>
            <a:r>
              <a:rPr lang="ja-JP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月</a:t>
            </a:r>
            <a:r>
              <a:rPr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</a:t>
            </a:r>
            <a:r>
              <a:rPr lang="ja-JP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日以降に契約を解約した場合に適用されます。</a:t>
            </a:r>
          </a:p>
        </p:txBody>
      </p:sp>
      <p:sp>
        <p:nvSpPr>
          <p:cNvPr id="15" name="TextBox 16">
            <a:extLst>
              <a:ext uri="{FF2B5EF4-FFF2-40B4-BE49-F238E27FC236}">
                <a16:creationId xmlns:a16="http://schemas.microsoft.com/office/drawing/2014/main" id="{DE389F56-E07B-46C4-9747-C0D5821D18FE}"/>
              </a:ext>
            </a:extLst>
          </p:cNvPr>
          <p:cNvSpPr txBox="1"/>
          <p:nvPr/>
        </p:nvSpPr>
        <p:spPr>
          <a:xfrm>
            <a:off x="369000" y="415249"/>
            <a:ext cx="6120000" cy="11378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ja-JP" altLang="en-US" sz="1200" dirty="0">
                <a:solidFill>
                  <a:srgbClr val="302723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また契約者は支払った掛金を損金算入できるため、いわゆる節税策のひとつとして、経営セーフティ共済に加入する企業も多いです。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ja-JP" altLang="en-US" sz="1200" dirty="0">
                <a:solidFill>
                  <a:srgbClr val="302723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なお解約した場合には、掛金に基づいて手当金が支給されるため、益金算入が必要となります。</a:t>
            </a:r>
          </a:p>
        </p:txBody>
      </p:sp>
    </p:spTree>
    <p:extLst>
      <p:ext uri="{BB962C8B-B14F-4D97-AF65-F5344CB8AC3E}">
        <p14:creationId xmlns:p14="http://schemas.microsoft.com/office/powerpoint/2010/main" val="24210151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1498</TotalTime>
  <Words>413</Words>
  <Application>Microsoft Office PowerPoint</Application>
  <PresentationFormat>A4 210 x 297 mm</PresentationFormat>
  <Paragraphs>16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7" baseType="lpstr">
      <vt:lpstr>BIZ UDPゴシック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Tsujita Kaoru</dc:creator>
  <cp:lastModifiedBy>O365</cp:lastModifiedBy>
  <cp:revision>101</cp:revision>
  <dcterms:created xsi:type="dcterms:W3CDTF">2023-05-08T10:12:02Z</dcterms:created>
  <dcterms:modified xsi:type="dcterms:W3CDTF">2024-02-08T09:36:26Z</dcterms:modified>
</cp:coreProperties>
</file>