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6858000" cy="9906000" type="A4"/>
  <p:notesSz cx="6735763" cy="9866313"/>
  <p:defaultTextStyle>
    <a:defPPr>
      <a:defRPr lang="ja-JP"/>
    </a:defPPr>
    <a:lvl1pPr marL="0" algn="l" defTabSz="957838" rtl="0" eaLnBrk="1" latinLnBrk="0" hangingPunct="1">
      <a:defRPr kumimoji="1" sz="1900" kern="1200">
        <a:solidFill>
          <a:schemeClr val="tx1"/>
        </a:solidFill>
        <a:latin typeface="+mn-lt"/>
        <a:ea typeface="+mn-ea"/>
        <a:cs typeface="+mn-cs"/>
      </a:defRPr>
    </a:lvl1pPr>
    <a:lvl2pPr marL="478919" algn="l" defTabSz="957838" rtl="0" eaLnBrk="1" latinLnBrk="0" hangingPunct="1">
      <a:defRPr kumimoji="1" sz="1900" kern="1200">
        <a:solidFill>
          <a:schemeClr val="tx1"/>
        </a:solidFill>
        <a:latin typeface="+mn-lt"/>
        <a:ea typeface="+mn-ea"/>
        <a:cs typeface="+mn-cs"/>
      </a:defRPr>
    </a:lvl2pPr>
    <a:lvl3pPr marL="957838" algn="l" defTabSz="957838" rtl="0" eaLnBrk="1" latinLnBrk="0" hangingPunct="1">
      <a:defRPr kumimoji="1" sz="1900" kern="1200">
        <a:solidFill>
          <a:schemeClr val="tx1"/>
        </a:solidFill>
        <a:latin typeface="+mn-lt"/>
        <a:ea typeface="+mn-ea"/>
        <a:cs typeface="+mn-cs"/>
      </a:defRPr>
    </a:lvl3pPr>
    <a:lvl4pPr marL="1436757" algn="l" defTabSz="957838" rtl="0" eaLnBrk="1" latinLnBrk="0" hangingPunct="1">
      <a:defRPr kumimoji="1" sz="1900" kern="1200">
        <a:solidFill>
          <a:schemeClr val="tx1"/>
        </a:solidFill>
        <a:latin typeface="+mn-lt"/>
        <a:ea typeface="+mn-ea"/>
        <a:cs typeface="+mn-cs"/>
      </a:defRPr>
    </a:lvl4pPr>
    <a:lvl5pPr marL="1915677" algn="l" defTabSz="957838" rtl="0" eaLnBrk="1" latinLnBrk="0" hangingPunct="1">
      <a:defRPr kumimoji="1" sz="1900" kern="1200">
        <a:solidFill>
          <a:schemeClr val="tx1"/>
        </a:solidFill>
        <a:latin typeface="+mn-lt"/>
        <a:ea typeface="+mn-ea"/>
        <a:cs typeface="+mn-cs"/>
      </a:defRPr>
    </a:lvl5pPr>
    <a:lvl6pPr marL="2394596" algn="l" defTabSz="957838" rtl="0" eaLnBrk="1" latinLnBrk="0" hangingPunct="1">
      <a:defRPr kumimoji="1" sz="1900" kern="1200">
        <a:solidFill>
          <a:schemeClr val="tx1"/>
        </a:solidFill>
        <a:latin typeface="+mn-lt"/>
        <a:ea typeface="+mn-ea"/>
        <a:cs typeface="+mn-cs"/>
      </a:defRPr>
    </a:lvl6pPr>
    <a:lvl7pPr marL="2873515" algn="l" defTabSz="957838" rtl="0" eaLnBrk="1" latinLnBrk="0" hangingPunct="1">
      <a:defRPr kumimoji="1" sz="1900" kern="1200">
        <a:solidFill>
          <a:schemeClr val="tx1"/>
        </a:solidFill>
        <a:latin typeface="+mn-lt"/>
        <a:ea typeface="+mn-ea"/>
        <a:cs typeface="+mn-cs"/>
      </a:defRPr>
    </a:lvl7pPr>
    <a:lvl8pPr marL="3352434" algn="l" defTabSz="957838" rtl="0" eaLnBrk="1" latinLnBrk="0" hangingPunct="1">
      <a:defRPr kumimoji="1" sz="1900" kern="1200">
        <a:solidFill>
          <a:schemeClr val="tx1"/>
        </a:solidFill>
        <a:latin typeface="+mn-lt"/>
        <a:ea typeface="+mn-ea"/>
        <a:cs typeface="+mn-cs"/>
      </a:defRPr>
    </a:lvl8pPr>
    <a:lvl9pPr marL="3831353" algn="l" defTabSz="957838"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D4E9F3"/>
    <a:srgbClr val="FABE00"/>
    <a:srgbClr val="CC9900"/>
    <a:srgbClr val="FFFFE7"/>
    <a:srgbClr val="FFFFEB"/>
    <a:srgbClr val="FFFFCC"/>
    <a:srgbClr val="FFE7E7"/>
    <a:srgbClr val="FFCCCC"/>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0564" autoAdjust="0"/>
  </p:normalViewPr>
  <p:slideViewPr>
    <p:cSldViewPr>
      <p:cViewPr varScale="1">
        <p:scale>
          <a:sx n="58" d="100"/>
          <a:sy n="58" d="100"/>
        </p:scale>
        <p:origin x="2726" y="6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C1E6F8B2-7797-4E7E-9FB1-399500C62DC8}" type="datetimeFigureOut">
              <a:rPr kumimoji="1" lang="ja-JP" altLang="en-US" smtClean="0"/>
              <a:t>2023/11/30</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B1D6166-AA01-4F3C-88D4-5AA430AC6836}" type="slidenum">
              <a:rPr kumimoji="1" lang="ja-JP" altLang="en-US" smtClean="0"/>
              <a:t>‹#›</a:t>
            </a:fld>
            <a:endParaRPr kumimoji="1" lang="ja-JP" altLang="en-US"/>
          </a:p>
        </p:txBody>
      </p:sp>
    </p:spTree>
    <p:extLst>
      <p:ext uri="{BB962C8B-B14F-4D97-AF65-F5344CB8AC3E}">
        <p14:creationId xmlns:p14="http://schemas.microsoft.com/office/powerpoint/2010/main" val="32060384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B1D6166-AA01-4F3C-88D4-5AA430AC6836}" type="slidenum">
              <a:rPr kumimoji="1" lang="ja-JP" altLang="en-US" smtClean="0"/>
              <a:t>1</a:t>
            </a:fld>
            <a:endParaRPr kumimoji="1" lang="ja-JP" altLang="en-US"/>
          </a:p>
        </p:txBody>
      </p:sp>
    </p:spTree>
    <p:extLst>
      <p:ext uri="{BB962C8B-B14F-4D97-AF65-F5344CB8AC3E}">
        <p14:creationId xmlns:p14="http://schemas.microsoft.com/office/powerpoint/2010/main" val="2552392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33D24AF8-9A34-4F8A-A30E-F7701102DB13}"/>
              </a:ext>
            </a:extLst>
          </p:cNvPr>
          <p:cNvSpPr/>
          <p:nvPr userDrawn="1"/>
        </p:nvSpPr>
        <p:spPr>
          <a:xfrm>
            <a:off x="-1096" y="2745564"/>
            <a:ext cx="6873798" cy="610787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HGPｺﾞｼｯｸM" panose="020B0600000000000000" pitchFamily="50" charset="-128"/>
                <a:ea typeface="HGPｺﾞｼｯｸM" panose="020B0600000000000000" pitchFamily="50" charset="-128"/>
              </a:rPr>
              <a:t>う</a:t>
            </a:r>
          </a:p>
        </p:txBody>
      </p:sp>
      <p:sp>
        <p:nvSpPr>
          <p:cNvPr id="5" name="正方形/長方形 4">
            <a:extLst>
              <a:ext uri="{FF2B5EF4-FFF2-40B4-BE49-F238E27FC236}">
                <a16:creationId xmlns:a16="http://schemas.microsoft.com/office/drawing/2014/main" id="{99B7BD61-ACBB-4010-9453-601BD3FE3946}"/>
              </a:ext>
            </a:extLst>
          </p:cNvPr>
          <p:cNvSpPr/>
          <p:nvPr userDrawn="1"/>
        </p:nvSpPr>
        <p:spPr>
          <a:xfrm>
            <a:off x="1" y="8853434"/>
            <a:ext cx="6859825" cy="1052566"/>
          </a:xfrm>
          <a:prstGeom prst="rec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rtlCol="0" anchor="ctr"/>
          <a:lstStyle/>
          <a:p>
            <a:pPr algn="ctr"/>
            <a:endParaRPr kumimoji="1" lang="ja-JP" altLang="en-US" dirty="0">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6" name="正方形/長方形 5">
            <a:extLst>
              <a:ext uri="{FF2B5EF4-FFF2-40B4-BE49-F238E27FC236}">
                <a16:creationId xmlns:a16="http://schemas.microsoft.com/office/drawing/2014/main" id="{75F71DD4-C130-42E7-9D03-0E27CFA70D0F}"/>
              </a:ext>
            </a:extLst>
          </p:cNvPr>
          <p:cNvSpPr/>
          <p:nvPr userDrawn="1"/>
        </p:nvSpPr>
        <p:spPr>
          <a:xfrm>
            <a:off x="1" y="0"/>
            <a:ext cx="6859824" cy="896550"/>
          </a:xfrm>
          <a:prstGeom prst="rec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rtlCol="0" anchor="ctr"/>
          <a:lstStyle/>
          <a:p>
            <a:pPr algn="ctr"/>
            <a:endParaRPr kumimoji="1" lang="ja-JP" altLang="en-US" dirty="0">
              <a:latin typeface="HGSｺﾞｼｯｸE" panose="020B0900000000000000" pitchFamily="50" charset="-128"/>
              <a:ea typeface="HGSｺﾞｼｯｸE" panose="020B0900000000000000" pitchFamily="50" charset="-128"/>
              <a:cs typeface="メイリオ" panose="020B0604030504040204" pitchFamily="50" charset="-128"/>
            </a:endParaRPr>
          </a:p>
        </p:txBody>
      </p:sp>
    </p:spTree>
    <p:extLst>
      <p:ext uri="{BB962C8B-B14F-4D97-AF65-F5344CB8AC3E}">
        <p14:creationId xmlns:p14="http://schemas.microsoft.com/office/powerpoint/2010/main" val="4228665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42900" y="9181396"/>
            <a:ext cx="1600200" cy="527402"/>
          </a:xfrm>
          <a:prstGeom prst="rect">
            <a:avLst/>
          </a:prstGeom>
        </p:spPr>
        <p:txBody>
          <a:bodyPr/>
          <a:lstStyle/>
          <a:p>
            <a:fld id="{6216C286-1029-45FD-B2AC-74D66F06D0B9}" type="datetimeFigureOut">
              <a:rPr kumimoji="1" lang="ja-JP" altLang="en-US" smtClean="0"/>
              <a:t>2023/11/30</a:t>
            </a:fld>
            <a:endParaRPr kumimoji="1" lang="ja-JP" altLang="en-US" dirty="0"/>
          </a:p>
        </p:txBody>
      </p:sp>
      <p:sp>
        <p:nvSpPr>
          <p:cNvPr id="5" name="フッター プレースホルダー 4"/>
          <p:cNvSpPr>
            <a:spLocks noGrp="1"/>
          </p:cNvSpPr>
          <p:nvPr>
            <p:ph type="ftr" sz="quarter" idx="11"/>
          </p:nvPr>
        </p:nvSpPr>
        <p:spPr>
          <a:xfrm>
            <a:off x="2343150" y="9181396"/>
            <a:ext cx="2171700" cy="527402"/>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a:xfrm>
            <a:off x="4914900" y="9181396"/>
            <a:ext cx="1600200" cy="527402"/>
          </a:xfrm>
          <a:prstGeom prst="rect">
            <a:avLst/>
          </a:prstGeom>
        </p:spPr>
        <p:txBody>
          <a:bodyPr/>
          <a:lstStyle/>
          <a:p>
            <a:fld id="{C429B1D7-5BDC-46C0-B747-A413B4F85FDF}" type="slidenum">
              <a:rPr kumimoji="1" lang="ja-JP" altLang="en-US" smtClean="0"/>
              <a:t>‹#›</a:t>
            </a:fld>
            <a:endParaRPr kumimoji="1" lang="ja-JP" altLang="en-US" dirty="0"/>
          </a:p>
        </p:txBody>
      </p:sp>
    </p:spTree>
    <p:extLst>
      <p:ext uri="{BB962C8B-B14F-4D97-AF65-F5344CB8AC3E}">
        <p14:creationId xmlns:p14="http://schemas.microsoft.com/office/powerpoint/2010/main" val="268433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8"/>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8"/>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42900" y="9181396"/>
            <a:ext cx="1600200" cy="527402"/>
          </a:xfrm>
          <a:prstGeom prst="rect">
            <a:avLst/>
          </a:prstGeom>
        </p:spPr>
        <p:txBody>
          <a:bodyPr/>
          <a:lstStyle/>
          <a:p>
            <a:fld id="{6216C286-1029-45FD-B2AC-74D66F06D0B9}" type="datetimeFigureOut">
              <a:rPr kumimoji="1" lang="ja-JP" altLang="en-US" smtClean="0"/>
              <a:t>2023/11/30</a:t>
            </a:fld>
            <a:endParaRPr kumimoji="1" lang="ja-JP" altLang="en-US" dirty="0"/>
          </a:p>
        </p:txBody>
      </p:sp>
      <p:sp>
        <p:nvSpPr>
          <p:cNvPr id="5" name="フッター プレースホルダー 4"/>
          <p:cNvSpPr>
            <a:spLocks noGrp="1"/>
          </p:cNvSpPr>
          <p:nvPr>
            <p:ph type="ftr" sz="quarter" idx="11"/>
          </p:nvPr>
        </p:nvSpPr>
        <p:spPr>
          <a:xfrm>
            <a:off x="2343150" y="9181396"/>
            <a:ext cx="2171700" cy="527402"/>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a:xfrm>
            <a:off x="4914900" y="9181396"/>
            <a:ext cx="1600200" cy="527402"/>
          </a:xfrm>
          <a:prstGeom prst="rect">
            <a:avLst/>
          </a:prstGeom>
        </p:spPr>
        <p:txBody>
          <a:bodyPr/>
          <a:lstStyle/>
          <a:p>
            <a:fld id="{C429B1D7-5BDC-46C0-B747-A413B4F85FDF}" type="slidenum">
              <a:rPr kumimoji="1" lang="ja-JP" altLang="en-US" smtClean="0"/>
              <a:t>‹#›</a:t>
            </a:fld>
            <a:endParaRPr kumimoji="1" lang="ja-JP" altLang="en-US" dirty="0"/>
          </a:p>
        </p:txBody>
      </p:sp>
    </p:spTree>
    <p:extLst>
      <p:ext uri="{BB962C8B-B14F-4D97-AF65-F5344CB8AC3E}">
        <p14:creationId xmlns:p14="http://schemas.microsoft.com/office/powerpoint/2010/main" val="3472565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42900" y="9181396"/>
            <a:ext cx="1600200" cy="527402"/>
          </a:xfrm>
          <a:prstGeom prst="rect">
            <a:avLst/>
          </a:prstGeom>
        </p:spPr>
        <p:txBody>
          <a:bodyPr/>
          <a:lstStyle/>
          <a:p>
            <a:fld id="{6216C286-1029-45FD-B2AC-74D66F06D0B9}" type="datetimeFigureOut">
              <a:rPr kumimoji="1" lang="ja-JP" altLang="en-US" smtClean="0"/>
              <a:t>2023/11/30</a:t>
            </a:fld>
            <a:endParaRPr kumimoji="1" lang="ja-JP" altLang="en-US" dirty="0"/>
          </a:p>
        </p:txBody>
      </p:sp>
      <p:sp>
        <p:nvSpPr>
          <p:cNvPr id="5" name="フッター プレースホルダー 4"/>
          <p:cNvSpPr>
            <a:spLocks noGrp="1"/>
          </p:cNvSpPr>
          <p:nvPr>
            <p:ph type="ftr" sz="quarter" idx="11"/>
          </p:nvPr>
        </p:nvSpPr>
        <p:spPr>
          <a:xfrm>
            <a:off x="2343150" y="9181396"/>
            <a:ext cx="2171700" cy="527402"/>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a:xfrm>
            <a:off x="4914900" y="9181396"/>
            <a:ext cx="1600200" cy="527402"/>
          </a:xfrm>
          <a:prstGeom prst="rect">
            <a:avLst/>
          </a:prstGeom>
        </p:spPr>
        <p:txBody>
          <a:bodyPr/>
          <a:lstStyle/>
          <a:p>
            <a:fld id="{C429B1D7-5BDC-46C0-B747-A413B4F85FDF}" type="slidenum">
              <a:rPr kumimoji="1" lang="ja-JP" altLang="en-US" smtClean="0"/>
              <a:t>‹#›</a:t>
            </a:fld>
            <a:endParaRPr kumimoji="1" lang="ja-JP" altLang="en-US" dirty="0"/>
          </a:p>
        </p:txBody>
      </p:sp>
    </p:spTree>
    <p:extLst>
      <p:ext uri="{BB962C8B-B14F-4D97-AF65-F5344CB8AC3E}">
        <p14:creationId xmlns:p14="http://schemas.microsoft.com/office/powerpoint/2010/main" val="1915986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100">
                <a:solidFill>
                  <a:schemeClr val="tx1">
                    <a:tint val="75000"/>
                  </a:schemeClr>
                </a:solidFill>
              </a:defRPr>
            </a:lvl1pPr>
            <a:lvl2pPr marL="478919" indent="0">
              <a:buNone/>
              <a:defRPr sz="1900">
                <a:solidFill>
                  <a:schemeClr val="tx1">
                    <a:tint val="75000"/>
                  </a:schemeClr>
                </a:solidFill>
              </a:defRPr>
            </a:lvl2pPr>
            <a:lvl3pPr marL="957838" indent="0">
              <a:buNone/>
              <a:defRPr sz="1700">
                <a:solidFill>
                  <a:schemeClr val="tx1">
                    <a:tint val="75000"/>
                  </a:schemeClr>
                </a:solidFill>
              </a:defRPr>
            </a:lvl3pPr>
            <a:lvl4pPr marL="1436757" indent="0">
              <a:buNone/>
              <a:defRPr sz="1500">
                <a:solidFill>
                  <a:schemeClr val="tx1">
                    <a:tint val="75000"/>
                  </a:schemeClr>
                </a:solidFill>
              </a:defRPr>
            </a:lvl4pPr>
            <a:lvl5pPr marL="1915677" indent="0">
              <a:buNone/>
              <a:defRPr sz="1500">
                <a:solidFill>
                  <a:schemeClr val="tx1">
                    <a:tint val="75000"/>
                  </a:schemeClr>
                </a:solidFill>
              </a:defRPr>
            </a:lvl5pPr>
            <a:lvl6pPr marL="2394596" indent="0">
              <a:buNone/>
              <a:defRPr sz="1500">
                <a:solidFill>
                  <a:schemeClr val="tx1">
                    <a:tint val="75000"/>
                  </a:schemeClr>
                </a:solidFill>
              </a:defRPr>
            </a:lvl6pPr>
            <a:lvl7pPr marL="2873515" indent="0">
              <a:buNone/>
              <a:defRPr sz="1500">
                <a:solidFill>
                  <a:schemeClr val="tx1">
                    <a:tint val="75000"/>
                  </a:schemeClr>
                </a:solidFill>
              </a:defRPr>
            </a:lvl7pPr>
            <a:lvl8pPr marL="3352434" indent="0">
              <a:buNone/>
              <a:defRPr sz="1500">
                <a:solidFill>
                  <a:schemeClr val="tx1">
                    <a:tint val="75000"/>
                  </a:schemeClr>
                </a:solidFill>
              </a:defRPr>
            </a:lvl8pPr>
            <a:lvl9pPr marL="383135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a:xfrm>
            <a:off x="342900" y="9181396"/>
            <a:ext cx="1600200" cy="527402"/>
          </a:xfrm>
          <a:prstGeom prst="rect">
            <a:avLst/>
          </a:prstGeom>
        </p:spPr>
        <p:txBody>
          <a:bodyPr/>
          <a:lstStyle/>
          <a:p>
            <a:fld id="{6216C286-1029-45FD-B2AC-74D66F06D0B9}" type="datetimeFigureOut">
              <a:rPr kumimoji="1" lang="ja-JP" altLang="en-US" smtClean="0"/>
              <a:t>2023/11/30</a:t>
            </a:fld>
            <a:endParaRPr kumimoji="1" lang="ja-JP" altLang="en-US" dirty="0"/>
          </a:p>
        </p:txBody>
      </p:sp>
      <p:sp>
        <p:nvSpPr>
          <p:cNvPr id="5" name="フッター プレースホルダー 4"/>
          <p:cNvSpPr>
            <a:spLocks noGrp="1"/>
          </p:cNvSpPr>
          <p:nvPr>
            <p:ph type="ftr" sz="quarter" idx="11"/>
          </p:nvPr>
        </p:nvSpPr>
        <p:spPr>
          <a:xfrm>
            <a:off x="2343150" y="9181396"/>
            <a:ext cx="2171700" cy="527402"/>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a:xfrm>
            <a:off x="4914900" y="9181396"/>
            <a:ext cx="1600200" cy="527402"/>
          </a:xfrm>
          <a:prstGeom prst="rect">
            <a:avLst/>
          </a:prstGeom>
        </p:spPr>
        <p:txBody>
          <a:bodyPr/>
          <a:lstStyle/>
          <a:p>
            <a:fld id="{C429B1D7-5BDC-46C0-B747-A413B4F85FDF}" type="slidenum">
              <a:rPr kumimoji="1" lang="ja-JP" altLang="en-US" smtClean="0"/>
              <a:t>‹#›</a:t>
            </a:fld>
            <a:endParaRPr kumimoji="1" lang="ja-JP" altLang="en-US" dirty="0"/>
          </a:p>
        </p:txBody>
      </p:sp>
    </p:spTree>
    <p:extLst>
      <p:ext uri="{BB962C8B-B14F-4D97-AF65-F5344CB8AC3E}">
        <p14:creationId xmlns:p14="http://schemas.microsoft.com/office/powerpoint/2010/main" val="894053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342900" y="9181396"/>
            <a:ext cx="1600200" cy="527402"/>
          </a:xfrm>
          <a:prstGeom prst="rect">
            <a:avLst/>
          </a:prstGeom>
        </p:spPr>
        <p:txBody>
          <a:bodyPr/>
          <a:lstStyle/>
          <a:p>
            <a:fld id="{6216C286-1029-45FD-B2AC-74D66F06D0B9}" type="datetimeFigureOut">
              <a:rPr kumimoji="1" lang="ja-JP" altLang="en-US" smtClean="0"/>
              <a:t>2023/11/30</a:t>
            </a:fld>
            <a:endParaRPr kumimoji="1" lang="ja-JP" altLang="en-US" dirty="0"/>
          </a:p>
        </p:txBody>
      </p:sp>
      <p:sp>
        <p:nvSpPr>
          <p:cNvPr id="6" name="フッター プレースホルダー 5"/>
          <p:cNvSpPr>
            <a:spLocks noGrp="1"/>
          </p:cNvSpPr>
          <p:nvPr>
            <p:ph type="ftr" sz="quarter" idx="11"/>
          </p:nvPr>
        </p:nvSpPr>
        <p:spPr>
          <a:xfrm>
            <a:off x="2343150" y="9181396"/>
            <a:ext cx="2171700" cy="527402"/>
          </a:xfrm>
          <a:prstGeom prst="rect">
            <a:avLst/>
          </a:prstGeom>
        </p:spPr>
        <p:txBody>
          <a:bodyPr/>
          <a:lstStyle/>
          <a:p>
            <a:endParaRPr kumimoji="1" lang="ja-JP" altLang="en-US" dirty="0"/>
          </a:p>
        </p:txBody>
      </p:sp>
      <p:sp>
        <p:nvSpPr>
          <p:cNvPr id="7" name="スライド番号プレースホルダー 6"/>
          <p:cNvSpPr>
            <a:spLocks noGrp="1"/>
          </p:cNvSpPr>
          <p:nvPr>
            <p:ph type="sldNum" sz="quarter" idx="12"/>
          </p:nvPr>
        </p:nvSpPr>
        <p:spPr>
          <a:xfrm>
            <a:off x="4914900" y="9181396"/>
            <a:ext cx="1600200" cy="527402"/>
          </a:xfrm>
          <a:prstGeom prst="rect">
            <a:avLst/>
          </a:prstGeom>
        </p:spPr>
        <p:txBody>
          <a:bodyPr/>
          <a:lstStyle/>
          <a:p>
            <a:fld id="{C429B1D7-5BDC-46C0-B747-A413B4F85FDF}" type="slidenum">
              <a:rPr kumimoji="1" lang="ja-JP" altLang="en-US" smtClean="0"/>
              <a:t>‹#›</a:t>
            </a:fld>
            <a:endParaRPr kumimoji="1" lang="ja-JP" altLang="en-US" dirty="0"/>
          </a:p>
        </p:txBody>
      </p:sp>
    </p:spTree>
    <p:extLst>
      <p:ext uri="{BB962C8B-B14F-4D97-AF65-F5344CB8AC3E}">
        <p14:creationId xmlns:p14="http://schemas.microsoft.com/office/powerpoint/2010/main" val="1659660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700"/>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217386"/>
            <a:ext cx="3030141" cy="924101"/>
          </a:xfrm>
        </p:spPr>
        <p:txBody>
          <a:bodyPr anchor="b"/>
          <a:lstStyle>
            <a:lvl1pPr marL="0" indent="0">
              <a:buNone/>
              <a:defRPr sz="2500" b="1"/>
            </a:lvl1pPr>
            <a:lvl2pPr marL="478919" indent="0">
              <a:buNone/>
              <a:defRPr sz="2100" b="1"/>
            </a:lvl2pPr>
            <a:lvl3pPr marL="957838" indent="0">
              <a:buNone/>
              <a:defRPr sz="1900" b="1"/>
            </a:lvl3pPr>
            <a:lvl4pPr marL="1436757" indent="0">
              <a:buNone/>
              <a:defRPr sz="1700" b="1"/>
            </a:lvl4pPr>
            <a:lvl5pPr marL="1915677" indent="0">
              <a:buNone/>
              <a:defRPr sz="1700" b="1"/>
            </a:lvl5pPr>
            <a:lvl6pPr marL="2394596" indent="0">
              <a:buNone/>
              <a:defRPr sz="1700" b="1"/>
            </a:lvl6pPr>
            <a:lvl7pPr marL="2873515" indent="0">
              <a:buNone/>
              <a:defRPr sz="1700" b="1"/>
            </a:lvl7pPr>
            <a:lvl8pPr marL="3352434" indent="0">
              <a:buNone/>
              <a:defRPr sz="1700" b="1"/>
            </a:lvl8pPr>
            <a:lvl9pPr marL="3831353"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6"/>
            <a:ext cx="3031331" cy="924101"/>
          </a:xfrm>
        </p:spPr>
        <p:txBody>
          <a:bodyPr anchor="b"/>
          <a:lstStyle>
            <a:lvl1pPr marL="0" indent="0">
              <a:buNone/>
              <a:defRPr sz="2500" b="1"/>
            </a:lvl1pPr>
            <a:lvl2pPr marL="478919" indent="0">
              <a:buNone/>
              <a:defRPr sz="2100" b="1"/>
            </a:lvl2pPr>
            <a:lvl3pPr marL="957838" indent="0">
              <a:buNone/>
              <a:defRPr sz="1900" b="1"/>
            </a:lvl3pPr>
            <a:lvl4pPr marL="1436757" indent="0">
              <a:buNone/>
              <a:defRPr sz="1700" b="1"/>
            </a:lvl4pPr>
            <a:lvl5pPr marL="1915677" indent="0">
              <a:buNone/>
              <a:defRPr sz="1700" b="1"/>
            </a:lvl5pPr>
            <a:lvl6pPr marL="2394596" indent="0">
              <a:buNone/>
              <a:defRPr sz="1700" b="1"/>
            </a:lvl6pPr>
            <a:lvl7pPr marL="2873515" indent="0">
              <a:buNone/>
              <a:defRPr sz="1700" b="1"/>
            </a:lvl7pPr>
            <a:lvl8pPr marL="3352434" indent="0">
              <a:buNone/>
              <a:defRPr sz="1700" b="1"/>
            </a:lvl8pPr>
            <a:lvl9pPr marL="3831353"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342900" y="9181396"/>
            <a:ext cx="1600200" cy="527402"/>
          </a:xfrm>
          <a:prstGeom prst="rect">
            <a:avLst/>
          </a:prstGeom>
        </p:spPr>
        <p:txBody>
          <a:bodyPr/>
          <a:lstStyle/>
          <a:p>
            <a:fld id="{6216C286-1029-45FD-B2AC-74D66F06D0B9}" type="datetimeFigureOut">
              <a:rPr kumimoji="1" lang="ja-JP" altLang="en-US" smtClean="0"/>
              <a:t>2023/11/30</a:t>
            </a:fld>
            <a:endParaRPr kumimoji="1" lang="ja-JP" altLang="en-US" dirty="0"/>
          </a:p>
        </p:txBody>
      </p:sp>
      <p:sp>
        <p:nvSpPr>
          <p:cNvPr id="8" name="フッター プレースホルダー 7"/>
          <p:cNvSpPr>
            <a:spLocks noGrp="1"/>
          </p:cNvSpPr>
          <p:nvPr>
            <p:ph type="ftr" sz="quarter" idx="11"/>
          </p:nvPr>
        </p:nvSpPr>
        <p:spPr>
          <a:xfrm>
            <a:off x="2343150" y="9181396"/>
            <a:ext cx="2171700" cy="527402"/>
          </a:xfrm>
          <a:prstGeom prst="rect">
            <a:avLst/>
          </a:prstGeom>
        </p:spPr>
        <p:txBody>
          <a:bodyPr/>
          <a:lstStyle/>
          <a:p>
            <a:endParaRPr kumimoji="1" lang="ja-JP" altLang="en-US" dirty="0"/>
          </a:p>
        </p:txBody>
      </p:sp>
      <p:sp>
        <p:nvSpPr>
          <p:cNvPr id="9" name="スライド番号プレースホルダー 8"/>
          <p:cNvSpPr>
            <a:spLocks noGrp="1"/>
          </p:cNvSpPr>
          <p:nvPr>
            <p:ph type="sldNum" sz="quarter" idx="12"/>
          </p:nvPr>
        </p:nvSpPr>
        <p:spPr>
          <a:xfrm>
            <a:off x="4914900" y="9181396"/>
            <a:ext cx="1600200" cy="527402"/>
          </a:xfrm>
          <a:prstGeom prst="rect">
            <a:avLst/>
          </a:prstGeom>
        </p:spPr>
        <p:txBody>
          <a:bodyPr/>
          <a:lstStyle/>
          <a:p>
            <a:fld id="{C429B1D7-5BDC-46C0-B747-A413B4F85FDF}" type="slidenum">
              <a:rPr kumimoji="1" lang="ja-JP" altLang="en-US" smtClean="0"/>
              <a:t>‹#›</a:t>
            </a:fld>
            <a:endParaRPr kumimoji="1" lang="ja-JP" altLang="en-US" dirty="0"/>
          </a:p>
        </p:txBody>
      </p:sp>
    </p:spTree>
    <p:extLst>
      <p:ext uri="{BB962C8B-B14F-4D97-AF65-F5344CB8AC3E}">
        <p14:creationId xmlns:p14="http://schemas.microsoft.com/office/powerpoint/2010/main" val="3710925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a:xfrm>
            <a:off x="342900" y="9181396"/>
            <a:ext cx="1600200" cy="527402"/>
          </a:xfrm>
          <a:prstGeom prst="rect">
            <a:avLst/>
          </a:prstGeom>
        </p:spPr>
        <p:txBody>
          <a:bodyPr/>
          <a:lstStyle/>
          <a:p>
            <a:fld id="{6216C286-1029-45FD-B2AC-74D66F06D0B9}" type="datetimeFigureOut">
              <a:rPr kumimoji="1" lang="ja-JP" altLang="en-US" smtClean="0"/>
              <a:t>2023/11/30</a:t>
            </a:fld>
            <a:endParaRPr kumimoji="1" lang="ja-JP" altLang="en-US" dirty="0"/>
          </a:p>
        </p:txBody>
      </p:sp>
      <p:sp>
        <p:nvSpPr>
          <p:cNvPr id="4" name="フッター プレースホルダー 3"/>
          <p:cNvSpPr>
            <a:spLocks noGrp="1"/>
          </p:cNvSpPr>
          <p:nvPr>
            <p:ph type="ftr" sz="quarter" idx="11"/>
          </p:nvPr>
        </p:nvSpPr>
        <p:spPr>
          <a:xfrm>
            <a:off x="2343150" y="9181396"/>
            <a:ext cx="2171700" cy="527402"/>
          </a:xfrm>
          <a:prstGeom prst="rect">
            <a:avLst/>
          </a:prstGeom>
        </p:spPr>
        <p:txBody>
          <a:bodyPr/>
          <a:lstStyle/>
          <a:p>
            <a:endParaRPr kumimoji="1" lang="ja-JP" altLang="en-US" dirty="0"/>
          </a:p>
        </p:txBody>
      </p:sp>
      <p:sp>
        <p:nvSpPr>
          <p:cNvPr id="5" name="スライド番号プレースホルダー 4"/>
          <p:cNvSpPr>
            <a:spLocks noGrp="1"/>
          </p:cNvSpPr>
          <p:nvPr>
            <p:ph type="sldNum" sz="quarter" idx="12"/>
          </p:nvPr>
        </p:nvSpPr>
        <p:spPr>
          <a:xfrm>
            <a:off x="4914900" y="9181396"/>
            <a:ext cx="1600200" cy="527402"/>
          </a:xfrm>
          <a:prstGeom prst="rect">
            <a:avLst/>
          </a:prstGeom>
        </p:spPr>
        <p:txBody>
          <a:bodyPr/>
          <a:lstStyle/>
          <a:p>
            <a:fld id="{C429B1D7-5BDC-46C0-B747-A413B4F85FDF}" type="slidenum">
              <a:rPr kumimoji="1" lang="ja-JP" altLang="en-US" smtClean="0"/>
              <a:t>‹#›</a:t>
            </a:fld>
            <a:endParaRPr kumimoji="1" lang="ja-JP" altLang="en-US" dirty="0"/>
          </a:p>
        </p:txBody>
      </p:sp>
    </p:spTree>
    <p:extLst>
      <p:ext uri="{BB962C8B-B14F-4D97-AF65-F5344CB8AC3E}">
        <p14:creationId xmlns:p14="http://schemas.microsoft.com/office/powerpoint/2010/main" val="3476584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342900" y="9181396"/>
            <a:ext cx="1600200" cy="527402"/>
          </a:xfrm>
          <a:prstGeom prst="rect">
            <a:avLst/>
          </a:prstGeom>
        </p:spPr>
        <p:txBody>
          <a:bodyPr/>
          <a:lstStyle/>
          <a:p>
            <a:fld id="{6216C286-1029-45FD-B2AC-74D66F06D0B9}" type="datetimeFigureOut">
              <a:rPr kumimoji="1" lang="ja-JP" altLang="en-US" smtClean="0"/>
              <a:t>2023/11/30</a:t>
            </a:fld>
            <a:endParaRPr kumimoji="1" lang="ja-JP" altLang="en-US" dirty="0"/>
          </a:p>
        </p:txBody>
      </p:sp>
      <p:sp>
        <p:nvSpPr>
          <p:cNvPr id="3" name="フッター プレースホルダー 2"/>
          <p:cNvSpPr>
            <a:spLocks noGrp="1"/>
          </p:cNvSpPr>
          <p:nvPr>
            <p:ph type="ftr" sz="quarter" idx="11"/>
          </p:nvPr>
        </p:nvSpPr>
        <p:spPr>
          <a:xfrm>
            <a:off x="2343150" y="9181396"/>
            <a:ext cx="2171700" cy="527402"/>
          </a:xfrm>
          <a:prstGeom prst="rect">
            <a:avLst/>
          </a:prstGeom>
        </p:spPr>
        <p:txBody>
          <a:bodyPr/>
          <a:lstStyle/>
          <a:p>
            <a:endParaRPr kumimoji="1" lang="ja-JP" altLang="en-US" dirty="0"/>
          </a:p>
        </p:txBody>
      </p:sp>
      <p:sp>
        <p:nvSpPr>
          <p:cNvPr id="4" name="スライド番号プレースホルダー 3"/>
          <p:cNvSpPr>
            <a:spLocks noGrp="1"/>
          </p:cNvSpPr>
          <p:nvPr>
            <p:ph type="sldNum" sz="quarter" idx="12"/>
          </p:nvPr>
        </p:nvSpPr>
        <p:spPr>
          <a:xfrm>
            <a:off x="4914900" y="9181396"/>
            <a:ext cx="1600200" cy="527402"/>
          </a:xfrm>
          <a:prstGeom prst="rect">
            <a:avLst/>
          </a:prstGeom>
        </p:spPr>
        <p:txBody>
          <a:bodyPr/>
          <a:lstStyle/>
          <a:p>
            <a:fld id="{C429B1D7-5BDC-46C0-B747-A413B4F85FDF}" type="slidenum">
              <a:rPr kumimoji="1" lang="ja-JP" altLang="en-US" smtClean="0"/>
              <a:t>‹#›</a:t>
            </a:fld>
            <a:endParaRPr kumimoji="1" lang="ja-JP" altLang="en-US" dirty="0"/>
          </a:p>
        </p:txBody>
      </p:sp>
    </p:spTree>
    <p:extLst>
      <p:ext uri="{BB962C8B-B14F-4D97-AF65-F5344CB8AC3E}">
        <p14:creationId xmlns:p14="http://schemas.microsoft.com/office/powerpoint/2010/main" val="2195611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6"/>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7"/>
            <a:ext cx="3833813" cy="8454497"/>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500"/>
            </a:lvl1pPr>
            <a:lvl2pPr marL="478919" indent="0">
              <a:buNone/>
              <a:defRPr sz="1300"/>
            </a:lvl2pPr>
            <a:lvl3pPr marL="957838" indent="0">
              <a:buNone/>
              <a:defRPr sz="1000"/>
            </a:lvl3pPr>
            <a:lvl4pPr marL="1436757" indent="0">
              <a:buNone/>
              <a:defRPr sz="900"/>
            </a:lvl4pPr>
            <a:lvl5pPr marL="1915677" indent="0">
              <a:buNone/>
              <a:defRPr sz="900"/>
            </a:lvl5pPr>
            <a:lvl6pPr marL="2394596" indent="0">
              <a:buNone/>
              <a:defRPr sz="900"/>
            </a:lvl6pPr>
            <a:lvl7pPr marL="2873515" indent="0">
              <a:buNone/>
              <a:defRPr sz="900"/>
            </a:lvl7pPr>
            <a:lvl8pPr marL="3352434" indent="0">
              <a:buNone/>
              <a:defRPr sz="900"/>
            </a:lvl8pPr>
            <a:lvl9pPr marL="3831353"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342900" y="9181396"/>
            <a:ext cx="1600200" cy="527402"/>
          </a:xfrm>
          <a:prstGeom prst="rect">
            <a:avLst/>
          </a:prstGeom>
        </p:spPr>
        <p:txBody>
          <a:bodyPr/>
          <a:lstStyle/>
          <a:p>
            <a:fld id="{6216C286-1029-45FD-B2AC-74D66F06D0B9}" type="datetimeFigureOut">
              <a:rPr kumimoji="1" lang="ja-JP" altLang="en-US" smtClean="0"/>
              <a:t>2023/11/30</a:t>
            </a:fld>
            <a:endParaRPr kumimoji="1" lang="ja-JP" altLang="en-US" dirty="0"/>
          </a:p>
        </p:txBody>
      </p:sp>
      <p:sp>
        <p:nvSpPr>
          <p:cNvPr id="6" name="フッター プレースホルダー 5"/>
          <p:cNvSpPr>
            <a:spLocks noGrp="1"/>
          </p:cNvSpPr>
          <p:nvPr>
            <p:ph type="ftr" sz="quarter" idx="11"/>
          </p:nvPr>
        </p:nvSpPr>
        <p:spPr>
          <a:xfrm>
            <a:off x="2343150" y="9181396"/>
            <a:ext cx="2171700" cy="527402"/>
          </a:xfrm>
          <a:prstGeom prst="rect">
            <a:avLst/>
          </a:prstGeom>
        </p:spPr>
        <p:txBody>
          <a:bodyPr/>
          <a:lstStyle/>
          <a:p>
            <a:endParaRPr kumimoji="1" lang="ja-JP" altLang="en-US" dirty="0"/>
          </a:p>
        </p:txBody>
      </p:sp>
      <p:sp>
        <p:nvSpPr>
          <p:cNvPr id="7" name="スライド番号プレースホルダー 6"/>
          <p:cNvSpPr>
            <a:spLocks noGrp="1"/>
          </p:cNvSpPr>
          <p:nvPr>
            <p:ph type="sldNum" sz="quarter" idx="12"/>
          </p:nvPr>
        </p:nvSpPr>
        <p:spPr>
          <a:xfrm>
            <a:off x="4914900" y="9181396"/>
            <a:ext cx="1600200" cy="527402"/>
          </a:xfrm>
          <a:prstGeom prst="rect">
            <a:avLst/>
          </a:prstGeom>
        </p:spPr>
        <p:txBody>
          <a:bodyPr/>
          <a:lstStyle/>
          <a:p>
            <a:fld id="{C429B1D7-5BDC-46C0-B747-A413B4F85FDF}" type="slidenum">
              <a:rPr kumimoji="1" lang="ja-JP" altLang="en-US" smtClean="0"/>
              <a:t>‹#›</a:t>
            </a:fld>
            <a:endParaRPr kumimoji="1" lang="ja-JP" altLang="en-US" dirty="0"/>
          </a:p>
        </p:txBody>
      </p:sp>
    </p:spTree>
    <p:extLst>
      <p:ext uri="{BB962C8B-B14F-4D97-AF65-F5344CB8AC3E}">
        <p14:creationId xmlns:p14="http://schemas.microsoft.com/office/powerpoint/2010/main" val="447368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400"/>
            </a:lvl1pPr>
            <a:lvl2pPr marL="478919" indent="0">
              <a:buNone/>
              <a:defRPr sz="2900"/>
            </a:lvl2pPr>
            <a:lvl3pPr marL="957838" indent="0">
              <a:buNone/>
              <a:defRPr sz="2500"/>
            </a:lvl3pPr>
            <a:lvl4pPr marL="1436757" indent="0">
              <a:buNone/>
              <a:defRPr sz="2100"/>
            </a:lvl4pPr>
            <a:lvl5pPr marL="1915677" indent="0">
              <a:buNone/>
              <a:defRPr sz="2100"/>
            </a:lvl5pPr>
            <a:lvl6pPr marL="2394596" indent="0">
              <a:buNone/>
              <a:defRPr sz="2100"/>
            </a:lvl6pPr>
            <a:lvl7pPr marL="2873515" indent="0">
              <a:buNone/>
              <a:defRPr sz="2100"/>
            </a:lvl7pPr>
            <a:lvl8pPr marL="3352434" indent="0">
              <a:buNone/>
              <a:defRPr sz="2100"/>
            </a:lvl8pPr>
            <a:lvl9pPr marL="3831353" indent="0">
              <a:buNone/>
              <a:defRPr sz="2100"/>
            </a:lvl9pPr>
          </a:lstStyle>
          <a:p>
            <a:endParaRPr kumimoji="1" lang="ja-JP" altLang="en-US" dirty="0"/>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500"/>
            </a:lvl1pPr>
            <a:lvl2pPr marL="478919" indent="0">
              <a:buNone/>
              <a:defRPr sz="1300"/>
            </a:lvl2pPr>
            <a:lvl3pPr marL="957838" indent="0">
              <a:buNone/>
              <a:defRPr sz="1000"/>
            </a:lvl3pPr>
            <a:lvl4pPr marL="1436757" indent="0">
              <a:buNone/>
              <a:defRPr sz="900"/>
            </a:lvl4pPr>
            <a:lvl5pPr marL="1915677" indent="0">
              <a:buNone/>
              <a:defRPr sz="900"/>
            </a:lvl5pPr>
            <a:lvl6pPr marL="2394596" indent="0">
              <a:buNone/>
              <a:defRPr sz="900"/>
            </a:lvl6pPr>
            <a:lvl7pPr marL="2873515" indent="0">
              <a:buNone/>
              <a:defRPr sz="900"/>
            </a:lvl7pPr>
            <a:lvl8pPr marL="3352434" indent="0">
              <a:buNone/>
              <a:defRPr sz="900"/>
            </a:lvl8pPr>
            <a:lvl9pPr marL="3831353"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342900" y="9181396"/>
            <a:ext cx="1600200" cy="527402"/>
          </a:xfrm>
          <a:prstGeom prst="rect">
            <a:avLst/>
          </a:prstGeom>
        </p:spPr>
        <p:txBody>
          <a:bodyPr/>
          <a:lstStyle/>
          <a:p>
            <a:fld id="{6216C286-1029-45FD-B2AC-74D66F06D0B9}" type="datetimeFigureOut">
              <a:rPr kumimoji="1" lang="ja-JP" altLang="en-US" smtClean="0"/>
              <a:t>2023/11/30</a:t>
            </a:fld>
            <a:endParaRPr kumimoji="1" lang="ja-JP" altLang="en-US" dirty="0"/>
          </a:p>
        </p:txBody>
      </p:sp>
      <p:sp>
        <p:nvSpPr>
          <p:cNvPr id="6" name="フッター プレースホルダー 5"/>
          <p:cNvSpPr>
            <a:spLocks noGrp="1"/>
          </p:cNvSpPr>
          <p:nvPr>
            <p:ph type="ftr" sz="quarter" idx="11"/>
          </p:nvPr>
        </p:nvSpPr>
        <p:spPr>
          <a:xfrm>
            <a:off x="2343150" y="9181396"/>
            <a:ext cx="2171700" cy="527402"/>
          </a:xfrm>
          <a:prstGeom prst="rect">
            <a:avLst/>
          </a:prstGeom>
        </p:spPr>
        <p:txBody>
          <a:bodyPr/>
          <a:lstStyle/>
          <a:p>
            <a:endParaRPr kumimoji="1" lang="ja-JP" altLang="en-US" dirty="0"/>
          </a:p>
        </p:txBody>
      </p:sp>
      <p:sp>
        <p:nvSpPr>
          <p:cNvPr id="7" name="スライド番号プレースホルダー 6"/>
          <p:cNvSpPr>
            <a:spLocks noGrp="1"/>
          </p:cNvSpPr>
          <p:nvPr>
            <p:ph type="sldNum" sz="quarter" idx="12"/>
          </p:nvPr>
        </p:nvSpPr>
        <p:spPr>
          <a:xfrm>
            <a:off x="4914900" y="9181396"/>
            <a:ext cx="1600200" cy="527402"/>
          </a:xfrm>
          <a:prstGeom prst="rect">
            <a:avLst/>
          </a:prstGeom>
        </p:spPr>
        <p:txBody>
          <a:bodyPr/>
          <a:lstStyle/>
          <a:p>
            <a:fld id="{C429B1D7-5BDC-46C0-B747-A413B4F85FDF}" type="slidenum">
              <a:rPr kumimoji="1" lang="ja-JP" altLang="en-US" smtClean="0"/>
              <a:t>‹#›</a:t>
            </a:fld>
            <a:endParaRPr kumimoji="1" lang="ja-JP" altLang="en-US" dirty="0"/>
          </a:p>
        </p:txBody>
      </p:sp>
    </p:spTree>
    <p:extLst>
      <p:ext uri="{BB962C8B-B14F-4D97-AF65-F5344CB8AC3E}">
        <p14:creationId xmlns:p14="http://schemas.microsoft.com/office/powerpoint/2010/main" val="2699736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9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700"/>
            <a:ext cx="6172200" cy="1651000"/>
          </a:xfrm>
          <a:prstGeom prst="rect">
            <a:avLst/>
          </a:prstGeom>
        </p:spPr>
        <p:txBody>
          <a:bodyPr vert="horz" lIns="95784" tIns="47892" rIns="95784" bIns="47892"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3"/>
            <a:ext cx="6172200" cy="6537501"/>
          </a:xfrm>
          <a:prstGeom prst="rect">
            <a:avLst/>
          </a:prstGeom>
        </p:spPr>
        <p:txBody>
          <a:bodyPr vert="horz" lIns="95784" tIns="47892" rIns="95784" bIns="47892"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pic>
        <p:nvPicPr>
          <p:cNvPr id="11" name="Picture 2">
            <a:extLst>
              <a:ext uri="{FF2B5EF4-FFF2-40B4-BE49-F238E27FC236}">
                <a16:creationId xmlns:a16="http://schemas.microsoft.com/office/drawing/2014/main" id="{F974C3BD-A8FA-4336-90DB-08BB72DA84C1}"/>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1588"/>
            <a:ext cx="6858000" cy="986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2037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7838" rtl="0" eaLnBrk="1" latinLnBrk="0" hangingPunct="1">
        <a:spcBef>
          <a:spcPct val="0"/>
        </a:spcBef>
        <a:buNone/>
        <a:defRPr kumimoji="1" sz="4600" kern="1200">
          <a:solidFill>
            <a:schemeClr val="tx1"/>
          </a:solidFill>
          <a:latin typeface="+mj-lt"/>
          <a:ea typeface="+mj-ea"/>
          <a:cs typeface="+mj-cs"/>
        </a:defRPr>
      </a:lvl1pPr>
    </p:titleStyle>
    <p:bodyStyle>
      <a:lvl1pPr marL="359189" indent="-359189" algn="l" defTabSz="957838"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44" indent="-299324" algn="l" defTabSz="957838"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98" indent="-239460" algn="l" defTabSz="957838"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217"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136"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4055"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75"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94"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813"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38" rtl="0" eaLnBrk="1" latinLnBrk="0" hangingPunct="1">
        <a:defRPr kumimoji="1" sz="1900" kern="1200">
          <a:solidFill>
            <a:schemeClr val="tx1"/>
          </a:solidFill>
          <a:latin typeface="+mn-lt"/>
          <a:ea typeface="+mn-ea"/>
          <a:cs typeface="+mn-cs"/>
        </a:defRPr>
      </a:lvl1pPr>
      <a:lvl2pPr marL="478919" algn="l" defTabSz="957838" rtl="0" eaLnBrk="1" latinLnBrk="0" hangingPunct="1">
        <a:defRPr kumimoji="1" sz="1900" kern="1200">
          <a:solidFill>
            <a:schemeClr val="tx1"/>
          </a:solidFill>
          <a:latin typeface="+mn-lt"/>
          <a:ea typeface="+mn-ea"/>
          <a:cs typeface="+mn-cs"/>
        </a:defRPr>
      </a:lvl2pPr>
      <a:lvl3pPr marL="957838" algn="l" defTabSz="957838" rtl="0" eaLnBrk="1" latinLnBrk="0" hangingPunct="1">
        <a:defRPr kumimoji="1" sz="1900" kern="1200">
          <a:solidFill>
            <a:schemeClr val="tx1"/>
          </a:solidFill>
          <a:latin typeface="+mn-lt"/>
          <a:ea typeface="+mn-ea"/>
          <a:cs typeface="+mn-cs"/>
        </a:defRPr>
      </a:lvl3pPr>
      <a:lvl4pPr marL="1436757" algn="l" defTabSz="957838" rtl="0" eaLnBrk="1" latinLnBrk="0" hangingPunct="1">
        <a:defRPr kumimoji="1" sz="1900" kern="1200">
          <a:solidFill>
            <a:schemeClr val="tx1"/>
          </a:solidFill>
          <a:latin typeface="+mn-lt"/>
          <a:ea typeface="+mn-ea"/>
          <a:cs typeface="+mn-cs"/>
        </a:defRPr>
      </a:lvl4pPr>
      <a:lvl5pPr marL="1915677" algn="l" defTabSz="957838" rtl="0" eaLnBrk="1" latinLnBrk="0" hangingPunct="1">
        <a:defRPr kumimoji="1" sz="1900" kern="1200">
          <a:solidFill>
            <a:schemeClr val="tx1"/>
          </a:solidFill>
          <a:latin typeface="+mn-lt"/>
          <a:ea typeface="+mn-ea"/>
          <a:cs typeface="+mn-cs"/>
        </a:defRPr>
      </a:lvl5pPr>
      <a:lvl6pPr marL="2394596" algn="l" defTabSz="957838" rtl="0" eaLnBrk="1" latinLnBrk="0" hangingPunct="1">
        <a:defRPr kumimoji="1" sz="1900" kern="1200">
          <a:solidFill>
            <a:schemeClr val="tx1"/>
          </a:solidFill>
          <a:latin typeface="+mn-lt"/>
          <a:ea typeface="+mn-ea"/>
          <a:cs typeface="+mn-cs"/>
        </a:defRPr>
      </a:lvl6pPr>
      <a:lvl7pPr marL="2873515" algn="l" defTabSz="957838" rtl="0" eaLnBrk="1" latinLnBrk="0" hangingPunct="1">
        <a:defRPr kumimoji="1" sz="1900" kern="1200">
          <a:solidFill>
            <a:schemeClr val="tx1"/>
          </a:solidFill>
          <a:latin typeface="+mn-lt"/>
          <a:ea typeface="+mn-ea"/>
          <a:cs typeface="+mn-cs"/>
        </a:defRPr>
      </a:lvl7pPr>
      <a:lvl8pPr marL="3352434" algn="l" defTabSz="957838" rtl="0" eaLnBrk="1" latinLnBrk="0" hangingPunct="1">
        <a:defRPr kumimoji="1" sz="1900" kern="1200">
          <a:solidFill>
            <a:schemeClr val="tx1"/>
          </a:solidFill>
          <a:latin typeface="+mn-lt"/>
          <a:ea typeface="+mn-ea"/>
          <a:cs typeface="+mn-cs"/>
        </a:defRPr>
      </a:lvl8pPr>
      <a:lvl9pPr marL="3831353" algn="l" defTabSz="95783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microsoft.com/office/2007/relationships/hdphoto" Target="../media/hdphoto1.wdp"/><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p:cNvSpPr txBox="1"/>
          <p:nvPr/>
        </p:nvSpPr>
        <p:spPr>
          <a:xfrm>
            <a:off x="0" y="57354"/>
            <a:ext cx="6858000" cy="773828"/>
          </a:xfrm>
          <a:prstGeom prst="rect">
            <a:avLst/>
          </a:prstGeom>
          <a:noFill/>
        </p:spPr>
        <p:txBody>
          <a:bodyPr wrap="square" lIns="95784" tIns="47892" rIns="95784" bIns="47892" rtlCol="0">
            <a:spAutoFit/>
          </a:bodyPr>
          <a:lstStyle/>
          <a:p>
            <a:r>
              <a:rPr lang="ja-JP" altLang="en-US" sz="1500" dirty="0">
                <a:ln w="9525" cmpd="sng">
                  <a:noFill/>
                  <a:prstDash val="solid"/>
                </a:ln>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認定</a:t>
            </a:r>
            <a:r>
              <a:rPr lang="zh-TW" altLang="en-US" sz="1500" dirty="0">
                <a:ln w="9525" cmpd="sng">
                  <a:noFill/>
                  <a:prstDash val="solid"/>
                </a:ln>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経営革新等支援機関</a:t>
            </a:r>
            <a:r>
              <a:rPr lang="ja-JP" altLang="en-US" sz="1500" dirty="0">
                <a:ln w="9525" cmpd="sng">
                  <a:noFill/>
                  <a:prstDash val="solid"/>
                </a:ln>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から最新情報を配信！！</a:t>
            </a:r>
            <a:endParaRPr lang="en-US" altLang="ja-JP" sz="1500" dirty="0">
              <a:ln w="9525" cmpd="sng">
                <a:noFill/>
                <a:prstDash val="solid"/>
              </a:ln>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a:p>
            <a:pPr algn="ctr"/>
            <a:r>
              <a:rPr lang="en-US" altLang="ja-JP" sz="2900" dirty="0">
                <a:ln w="9525" cmpd="sng">
                  <a:noFill/>
                  <a:prstDash val="solid"/>
                </a:ln>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TOPICS 2023</a:t>
            </a:r>
            <a:r>
              <a:rPr lang="ja-JP" altLang="en-US" sz="2900" dirty="0">
                <a:ln w="9525" cmpd="sng">
                  <a:noFill/>
                  <a:prstDash val="solid"/>
                </a:ln>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年</a:t>
            </a:r>
            <a:r>
              <a:rPr lang="en-US" altLang="ja-JP" sz="2900" dirty="0">
                <a:ln w="9525" cmpd="sng">
                  <a:noFill/>
                  <a:prstDash val="solid"/>
                </a:ln>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11</a:t>
            </a:r>
            <a:r>
              <a:rPr lang="ja-JP" altLang="en-US" sz="2900" dirty="0">
                <a:ln w="9525" cmpd="sng">
                  <a:noFill/>
                  <a:prstDash val="solid"/>
                </a:ln>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月</a:t>
            </a:r>
          </a:p>
        </p:txBody>
      </p:sp>
      <p:sp>
        <p:nvSpPr>
          <p:cNvPr id="40" name="正方形/長方形 39"/>
          <p:cNvSpPr/>
          <p:nvPr/>
        </p:nvSpPr>
        <p:spPr>
          <a:xfrm>
            <a:off x="1" y="8853434"/>
            <a:ext cx="6859825" cy="10525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rtlCol="0" anchor="ctr"/>
          <a:lstStyle/>
          <a:p>
            <a:pPr algn="ctr"/>
            <a:endParaRPr kumimoji="1" lang="ja-JP" altLang="en-US" dirty="0">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30" name="正方形/長方形 29"/>
          <p:cNvSpPr/>
          <p:nvPr/>
        </p:nvSpPr>
        <p:spPr>
          <a:xfrm>
            <a:off x="92305" y="1945142"/>
            <a:ext cx="6673391" cy="743264"/>
          </a:xfrm>
          <a:prstGeom prst="rect">
            <a:avLst/>
          </a:prstGeom>
          <a:solidFill>
            <a:schemeClr val="bg1">
              <a:alpha val="55686"/>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lang="ja-JP" altLang="en-US" sz="90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中小企業における人手不足の現状として、</a:t>
            </a:r>
            <a:r>
              <a:rPr lang="en-US" altLang="ja-JP" sz="90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2023</a:t>
            </a:r>
            <a:r>
              <a:rPr lang="ja-JP" altLang="en-US" sz="90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年</a:t>
            </a:r>
            <a:r>
              <a:rPr lang="en-US" altLang="ja-JP" sz="90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9</a:t>
            </a:r>
            <a:r>
              <a:rPr lang="ja-JP" altLang="en-US" sz="90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月</a:t>
            </a:r>
            <a:r>
              <a:rPr lang="en-US" altLang="ja-JP" sz="90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28</a:t>
            </a:r>
            <a:r>
              <a:rPr lang="ja-JP" altLang="en-US" sz="90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日、日本商工会議所は調査結果を発表しました。</a:t>
            </a:r>
          </a:p>
          <a:p>
            <a:pPr>
              <a:spcAft>
                <a:spcPts val="300"/>
              </a:spcAft>
            </a:pPr>
            <a:r>
              <a:rPr lang="ja-JP" altLang="en-US" sz="90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回答した中小企業のうち人手が「不足している」と回答した企業の割合は</a:t>
            </a:r>
            <a:r>
              <a:rPr lang="en-US" altLang="ja-JP" sz="90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68.0%</a:t>
            </a:r>
            <a:r>
              <a:rPr lang="ja-JP" altLang="en-US" sz="90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、このうち</a:t>
            </a:r>
            <a:r>
              <a:rPr lang="en-US" altLang="ja-JP" sz="90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64.1</a:t>
            </a:r>
            <a:r>
              <a:rPr lang="ja-JP" altLang="en-US" sz="90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％（全体の</a:t>
            </a:r>
            <a:r>
              <a:rPr lang="en-US" altLang="ja-JP" sz="90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43.6%</a:t>
            </a:r>
            <a:r>
              <a:rPr lang="ja-JP" altLang="en-US" sz="90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）が「事業継続に不安」または「事業運営に支障が生じている」水準の深刻さであると回答しています。</a:t>
            </a:r>
            <a:endParaRPr lang="en-US" altLang="ja-JP" sz="90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endParaRPr>
          </a:p>
          <a:p>
            <a:pPr>
              <a:spcAft>
                <a:spcPts val="300"/>
              </a:spcAft>
            </a:pPr>
            <a:r>
              <a:rPr lang="ja-JP" altLang="en-US" sz="90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本資料では、中小企業の経営者が取り組みを検討したい</a:t>
            </a:r>
            <a:r>
              <a:rPr lang="en-US" altLang="ja-JP" sz="90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8</a:t>
            </a:r>
            <a:r>
              <a:rPr lang="ja-JP" altLang="en-US" sz="900" dirty="0" err="1">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つの</a:t>
            </a:r>
            <a:r>
              <a:rPr lang="ja-JP" altLang="en-US" sz="90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人手不足対策について解説します。</a:t>
            </a:r>
          </a:p>
        </p:txBody>
      </p:sp>
      <p:pic>
        <p:nvPicPr>
          <p:cNvPr id="4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77072" y="8913544"/>
            <a:ext cx="1878302" cy="93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0" name="正方形/長方形 49"/>
          <p:cNvSpPr/>
          <p:nvPr/>
        </p:nvSpPr>
        <p:spPr>
          <a:xfrm>
            <a:off x="4049640" y="8931000"/>
            <a:ext cx="1925713" cy="8958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rtlCol="0" anchor="ctr"/>
          <a:lstStyle/>
          <a:p>
            <a:pPr>
              <a:spcAft>
                <a:spcPts val="314"/>
              </a:spcAft>
            </a:pPr>
            <a:r>
              <a:rPr lang="ja-JP" altLang="en-US" sz="900" dirty="0">
                <a:solidFill>
                  <a:srgbClr val="FF3300"/>
                </a:solidFill>
                <a:latin typeface="HGSｺﾞｼｯｸE" panose="020B0900000000000000" pitchFamily="50" charset="-128"/>
                <a:ea typeface="HGSｺﾞｼｯｸE" panose="020B0900000000000000" pitchFamily="50" charset="-128"/>
              </a:rPr>
              <a:t>～認定支援機関で対応できます～</a:t>
            </a:r>
            <a:endParaRPr lang="en-US" altLang="ja-JP" sz="900" dirty="0">
              <a:solidFill>
                <a:srgbClr val="FF3300"/>
              </a:solidFill>
              <a:latin typeface="HGSｺﾞｼｯｸE" panose="020B0900000000000000" pitchFamily="50" charset="-128"/>
              <a:ea typeface="HGSｺﾞｼｯｸE" panose="020B0900000000000000" pitchFamily="50" charset="-128"/>
            </a:endParaRPr>
          </a:p>
          <a:p>
            <a:r>
              <a:rPr lang="ja-JP" altLang="en-US" sz="800" dirty="0">
                <a:solidFill>
                  <a:schemeClr val="tx1">
                    <a:lumMod val="75000"/>
                    <a:lumOff val="25000"/>
                  </a:schemeClr>
                </a:solidFill>
                <a:latin typeface="HGSｺﾞｼｯｸE" panose="020B0900000000000000" pitchFamily="50" charset="-128"/>
                <a:ea typeface="HGSｺﾞｼｯｸE" panose="020B0900000000000000" pitchFamily="50" charset="-128"/>
              </a:rPr>
              <a:t>・各種補助金申請</a:t>
            </a:r>
            <a:endParaRPr lang="en-US" altLang="ja-JP" sz="800" dirty="0">
              <a:solidFill>
                <a:schemeClr val="tx1">
                  <a:lumMod val="75000"/>
                  <a:lumOff val="25000"/>
                </a:schemeClr>
              </a:solidFill>
              <a:latin typeface="HGSｺﾞｼｯｸE" panose="020B0900000000000000" pitchFamily="50" charset="-128"/>
              <a:ea typeface="HGSｺﾞｼｯｸE" panose="020B0900000000000000" pitchFamily="50" charset="-128"/>
            </a:endParaRPr>
          </a:p>
          <a:p>
            <a:r>
              <a:rPr lang="ja-JP" altLang="en-US" sz="800" dirty="0">
                <a:solidFill>
                  <a:schemeClr val="tx1">
                    <a:lumMod val="75000"/>
                    <a:lumOff val="25000"/>
                  </a:schemeClr>
                </a:solidFill>
                <a:latin typeface="HGSｺﾞｼｯｸE" panose="020B0900000000000000" pitchFamily="50" charset="-128"/>
                <a:ea typeface="HGSｺﾞｼｯｸE" panose="020B0900000000000000" pitchFamily="50" charset="-128"/>
              </a:rPr>
              <a:t>・経営改善計画書の作成</a:t>
            </a:r>
            <a:endParaRPr lang="en-US" altLang="ja-JP" sz="800" dirty="0">
              <a:solidFill>
                <a:schemeClr val="tx1">
                  <a:lumMod val="75000"/>
                  <a:lumOff val="25000"/>
                </a:schemeClr>
              </a:solidFill>
              <a:latin typeface="HGSｺﾞｼｯｸE" panose="020B0900000000000000" pitchFamily="50" charset="-128"/>
              <a:ea typeface="HGSｺﾞｼｯｸE" panose="020B0900000000000000" pitchFamily="50" charset="-128"/>
            </a:endParaRPr>
          </a:p>
          <a:p>
            <a:r>
              <a:rPr lang="ja-JP" altLang="en-US" sz="800" dirty="0">
                <a:solidFill>
                  <a:schemeClr val="tx1">
                    <a:lumMod val="75000"/>
                    <a:lumOff val="25000"/>
                  </a:schemeClr>
                </a:solidFill>
                <a:latin typeface="HGSｺﾞｼｯｸE" panose="020B0900000000000000" pitchFamily="50" charset="-128"/>
                <a:ea typeface="HGSｺﾞｼｯｸE" panose="020B0900000000000000" pitchFamily="50" charset="-128"/>
              </a:rPr>
              <a:t>・創業支援</a:t>
            </a:r>
            <a:endParaRPr lang="en-US" altLang="ja-JP" sz="800" dirty="0">
              <a:solidFill>
                <a:schemeClr val="tx1">
                  <a:lumMod val="75000"/>
                  <a:lumOff val="25000"/>
                </a:schemeClr>
              </a:solidFill>
              <a:latin typeface="HGSｺﾞｼｯｸE" panose="020B0900000000000000" pitchFamily="50" charset="-128"/>
              <a:ea typeface="HGSｺﾞｼｯｸE" panose="020B0900000000000000" pitchFamily="50" charset="-128"/>
            </a:endParaRPr>
          </a:p>
          <a:p>
            <a:r>
              <a:rPr lang="ja-JP" altLang="en-US" sz="800" dirty="0">
                <a:solidFill>
                  <a:schemeClr val="tx1">
                    <a:lumMod val="75000"/>
                    <a:lumOff val="25000"/>
                  </a:schemeClr>
                </a:solidFill>
                <a:latin typeface="HGSｺﾞｼｯｸE" panose="020B0900000000000000" pitchFamily="50" charset="-128"/>
                <a:ea typeface="HGSｺﾞｼｯｸE" panose="020B0900000000000000" pitchFamily="50" charset="-128"/>
              </a:rPr>
              <a:t>・優遇金利での資金調達　　　 など</a:t>
            </a:r>
          </a:p>
        </p:txBody>
      </p:sp>
      <p:sp>
        <p:nvSpPr>
          <p:cNvPr id="55" name="テキスト ボックス 54"/>
          <p:cNvSpPr txBox="1"/>
          <p:nvPr/>
        </p:nvSpPr>
        <p:spPr>
          <a:xfrm>
            <a:off x="-1096" y="8868864"/>
            <a:ext cx="4847434" cy="373718"/>
          </a:xfrm>
          <a:prstGeom prst="rect">
            <a:avLst/>
          </a:prstGeom>
          <a:noFill/>
        </p:spPr>
        <p:txBody>
          <a:bodyPr wrap="square" lIns="95784" tIns="47892" rIns="95784" bIns="47892" rtlCol="0">
            <a:spAutoFit/>
          </a:bodyPr>
          <a:lstStyle/>
          <a:p>
            <a:r>
              <a:rPr lang="ja-JP" altLang="en-US" sz="1800" dirty="0">
                <a:solidFill>
                  <a:schemeClr val="bg1"/>
                </a:solidFill>
                <a:latin typeface="HGP創英角ｺﾞｼｯｸUB" panose="020B0900000000000000" pitchFamily="50" charset="-128"/>
                <a:ea typeface="HGP創英角ｺﾞｼｯｸUB" panose="020B0900000000000000" pitchFamily="50" charset="-128"/>
              </a:rPr>
              <a:t>税理士法人ＴＡＸＥＬ </a:t>
            </a:r>
            <a:r>
              <a:rPr lang="ja-JP" altLang="en-US" sz="1400" dirty="0">
                <a:solidFill>
                  <a:schemeClr val="bg1"/>
                </a:solidFill>
                <a:latin typeface="HGP創英角ｺﾞｼｯｸUB" panose="020B0900000000000000" pitchFamily="50" charset="-128"/>
                <a:ea typeface="HGP創英角ｺﾞｼｯｸUB" panose="020B0900000000000000" pitchFamily="50" charset="-128"/>
              </a:rPr>
              <a:t>（</a:t>
            </a:r>
            <a:r>
              <a:rPr lang="ja-JP" altLang="en-US" sz="1200" dirty="0">
                <a:solidFill>
                  <a:schemeClr val="bg1"/>
                </a:solidFill>
                <a:latin typeface="HGP創英角ｺﾞｼｯｸUB" panose="020B0900000000000000" pitchFamily="50" charset="-128"/>
                <a:ea typeface="HGP創英角ｺﾞｼｯｸUB" panose="020B0900000000000000" pitchFamily="50" charset="-128"/>
              </a:rPr>
              <a:t>認定経営革新等支援機関） </a:t>
            </a:r>
          </a:p>
        </p:txBody>
      </p:sp>
      <p:sp>
        <p:nvSpPr>
          <p:cNvPr id="38" name="テキスト ボックス 37">
            <a:extLst>
              <a:ext uri="{FF2B5EF4-FFF2-40B4-BE49-F238E27FC236}">
                <a16:creationId xmlns:a16="http://schemas.microsoft.com/office/drawing/2014/main" id="{F1029703-7950-4764-9721-7BFECB27908B}"/>
              </a:ext>
            </a:extLst>
          </p:cNvPr>
          <p:cNvSpPr txBox="1"/>
          <p:nvPr/>
        </p:nvSpPr>
        <p:spPr>
          <a:xfrm>
            <a:off x="6039515" y="9603237"/>
            <a:ext cx="773477" cy="276999"/>
          </a:xfrm>
          <a:prstGeom prst="rect">
            <a:avLst/>
          </a:prstGeom>
          <a:noFill/>
        </p:spPr>
        <p:txBody>
          <a:bodyPr wrap="square" rtlCol="0">
            <a:spAutoFit/>
          </a:bodyPr>
          <a:lstStyle/>
          <a:p>
            <a:pPr algn="ctr"/>
            <a:r>
              <a:rPr lang="ja-JP" altLang="en-US" sz="600" dirty="0">
                <a:solidFill>
                  <a:schemeClr val="bg1"/>
                </a:solidFill>
                <a:latin typeface="BIZ UDPゴシック" panose="020B0400000000000000" pitchFamily="50" charset="-128"/>
                <a:ea typeface="BIZ UDPゴシック" panose="020B0400000000000000" pitchFamily="50" charset="-128"/>
              </a:rPr>
              <a:t>▲ 動画でも ▲</a:t>
            </a:r>
            <a:endParaRPr lang="en-US" altLang="ja-JP" sz="600" dirty="0">
              <a:solidFill>
                <a:schemeClr val="bg1"/>
              </a:solidFill>
              <a:latin typeface="BIZ UDPゴシック" panose="020B0400000000000000" pitchFamily="50" charset="-128"/>
              <a:ea typeface="BIZ UDPゴシック" panose="020B0400000000000000" pitchFamily="50" charset="-128"/>
            </a:endParaRPr>
          </a:p>
          <a:p>
            <a:pPr algn="ctr"/>
            <a:r>
              <a:rPr lang="ja-JP" altLang="en-US" sz="600" dirty="0">
                <a:solidFill>
                  <a:schemeClr val="bg1"/>
                </a:solidFill>
                <a:latin typeface="BIZ UDPゴシック" panose="020B0400000000000000" pitchFamily="50" charset="-128"/>
                <a:ea typeface="BIZ UDPゴシック" panose="020B0400000000000000" pitchFamily="50" charset="-128"/>
              </a:rPr>
              <a:t>ご視聴できます</a:t>
            </a:r>
            <a:endParaRPr lang="en-US" altLang="ja-JP" sz="600" dirty="0">
              <a:solidFill>
                <a:schemeClr val="bg1"/>
              </a:solidFill>
              <a:latin typeface="BIZ UDPゴシック" panose="020B0400000000000000" pitchFamily="50" charset="-128"/>
              <a:ea typeface="BIZ UDPゴシック" panose="020B0400000000000000" pitchFamily="50" charset="-128"/>
            </a:endParaRPr>
          </a:p>
        </p:txBody>
      </p:sp>
      <p:sp>
        <p:nvSpPr>
          <p:cNvPr id="41" name="テキスト ボックス 40">
            <a:extLst>
              <a:ext uri="{FF2B5EF4-FFF2-40B4-BE49-F238E27FC236}">
                <a16:creationId xmlns:a16="http://schemas.microsoft.com/office/drawing/2014/main" id="{FC7018C1-1799-4F8C-8B48-4EC2035631C0}"/>
              </a:ext>
            </a:extLst>
          </p:cNvPr>
          <p:cNvSpPr txBox="1"/>
          <p:nvPr/>
        </p:nvSpPr>
        <p:spPr>
          <a:xfrm>
            <a:off x="-17224" y="932744"/>
            <a:ext cx="6885383" cy="979755"/>
          </a:xfrm>
          <a:prstGeom prst="rect">
            <a:avLst/>
          </a:prstGeom>
          <a:noFill/>
          <a:effectLst>
            <a:glow rad="139700">
              <a:schemeClr val="bg1"/>
            </a:glow>
          </a:effectLst>
        </p:spPr>
        <p:txBody>
          <a:bodyPr wrap="square" rtlCol="0">
            <a:spAutoFit/>
          </a:bodyPr>
          <a:lstStyle/>
          <a:p>
            <a:pPr algn="ctr">
              <a:spcAft>
                <a:spcPts val="200"/>
              </a:spcAft>
            </a:pPr>
            <a:r>
              <a:rPr lang="ja-JP" altLang="en-US" sz="2800" dirty="0">
                <a:ln w="76200">
                  <a:noFill/>
                </a:ln>
                <a:solidFill>
                  <a:srgbClr val="0066FF"/>
                </a:solidFill>
                <a:effectLst>
                  <a:glow rad="127000">
                    <a:schemeClr val="bg1"/>
                  </a:glow>
                </a:effectLst>
                <a:latin typeface="HGP創英角ｺﾞｼｯｸUB" panose="020B0900000000000000" pitchFamily="50" charset="-128"/>
                <a:ea typeface="HGP創英角ｺﾞｼｯｸUB" panose="020B0900000000000000" pitchFamily="50" charset="-128"/>
              </a:rPr>
              <a:t>人手不足企業は</a:t>
            </a:r>
            <a:r>
              <a:rPr lang="en-US" altLang="ja-JP" sz="2800" dirty="0">
                <a:ln w="76200">
                  <a:noFill/>
                </a:ln>
                <a:solidFill>
                  <a:srgbClr val="0066FF"/>
                </a:solidFill>
                <a:effectLst>
                  <a:glow rad="127000">
                    <a:schemeClr val="bg1"/>
                  </a:glow>
                </a:effectLst>
                <a:latin typeface="HGP創英角ｺﾞｼｯｸUB" panose="020B0900000000000000" pitchFamily="50" charset="-128"/>
                <a:ea typeface="HGP創英角ｺﾞｼｯｸUB" panose="020B0900000000000000" pitchFamily="50" charset="-128"/>
              </a:rPr>
              <a:t>7</a:t>
            </a:r>
            <a:r>
              <a:rPr lang="ja-JP" altLang="en-US" sz="2800" dirty="0">
                <a:ln w="76200">
                  <a:noFill/>
                </a:ln>
                <a:solidFill>
                  <a:srgbClr val="0066FF"/>
                </a:solidFill>
                <a:effectLst>
                  <a:glow rad="127000">
                    <a:schemeClr val="bg1"/>
                  </a:glow>
                </a:effectLst>
                <a:latin typeface="HGP創英角ｺﾞｼｯｸUB" panose="020B0900000000000000" pitchFamily="50" charset="-128"/>
                <a:ea typeface="HGP創英角ｺﾞｼｯｸUB" panose="020B0900000000000000" pitchFamily="50" charset="-128"/>
              </a:rPr>
              <a:t>割！</a:t>
            </a:r>
            <a:endParaRPr lang="en-US" altLang="ja-JP" sz="2800" dirty="0">
              <a:ln w="76200">
                <a:noFill/>
              </a:ln>
              <a:solidFill>
                <a:srgbClr val="0066FF"/>
              </a:solidFill>
              <a:effectLst>
                <a:glow rad="127000">
                  <a:schemeClr val="bg1"/>
                </a:glow>
              </a:effectLst>
              <a:latin typeface="HGP創英角ｺﾞｼｯｸUB" panose="020B0900000000000000" pitchFamily="50" charset="-128"/>
              <a:ea typeface="HGP創英角ｺﾞｼｯｸUB" panose="020B0900000000000000" pitchFamily="50" charset="-128"/>
            </a:endParaRPr>
          </a:p>
          <a:p>
            <a:pPr algn="ctr">
              <a:spcAft>
                <a:spcPts val="200"/>
              </a:spcAft>
            </a:pPr>
            <a:r>
              <a:rPr lang="ja-JP" altLang="en-US" sz="2800" dirty="0">
                <a:ln w="76200">
                  <a:noFill/>
                </a:ln>
                <a:solidFill>
                  <a:srgbClr val="0066FF"/>
                </a:solidFill>
                <a:effectLst>
                  <a:glow rad="127000">
                    <a:schemeClr val="bg1"/>
                  </a:glow>
                </a:effectLst>
                <a:latin typeface="HGP創英角ｺﾞｼｯｸUB" panose="020B0900000000000000" pitchFamily="50" charset="-128"/>
                <a:ea typeface="HGP創英角ｺﾞｼｯｸUB" panose="020B0900000000000000" pitchFamily="50" charset="-128"/>
              </a:rPr>
              <a:t>中小企業で深刻な人手不足への</a:t>
            </a:r>
            <a:r>
              <a:rPr lang="en-US" altLang="ja-JP" sz="2800" dirty="0">
                <a:ln w="76200">
                  <a:noFill/>
                </a:ln>
                <a:solidFill>
                  <a:srgbClr val="0066FF"/>
                </a:solidFill>
                <a:effectLst>
                  <a:glow rad="127000">
                    <a:schemeClr val="bg1"/>
                  </a:glow>
                </a:effectLst>
                <a:latin typeface="HGP創英角ｺﾞｼｯｸUB" panose="020B0900000000000000" pitchFamily="50" charset="-128"/>
                <a:ea typeface="HGP創英角ｺﾞｼｯｸUB" panose="020B0900000000000000" pitchFamily="50" charset="-128"/>
              </a:rPr>
              <a:t>8</a:t>
            </a:r>
            <a:r>
              <a:rPr lang="ja-JP" altLang="en-US" sz="2800" dirty="0" err="1">
                <a:ln w="76200">
                  <a:noFill/>
                </a:ln>
                <a:solidFill>
                  <a:srgbClr val="0066FF"/>
                </a:solidFill>
                <a:effectLst>
                  <a:glow rad="127000">
                    <a:schemeClr val="bg1"/>
                  </a:glow>
                </a:effectLst>
                <a:latin typeface="HGP創英角ｺﾞｼｯｸUB" panose="020B0900000000000000" pitchFamily="50" charset="-128"/>
                <a:ea typeface="HGP創英角ｺﾞｼｯｸUB" panose="020B0900000000000000" pitchFamily="50" charset="-128"/>
              </a:rPr>
              <a:t>つの</a:t>
            </a:r>
            <a:r>
              <a:rPr lang="ja-JP" altLang="en-US" sz="2800" dirty="0">
                <a:ln w="76200">
                  <a:noFill/>
                </a:ln>
                <a:solidFill>
                  <a:srgbClr val="0066FF"/>
                </a:solidFill>
                <a:effectLst>
                  <a:glow rad="127000">
                    <a:schemeClr val="bg1"/>
                  </a:glow>
                </a:effectLst>
                <a:latin typeface="HGP創英角ｺﾞｼｯｸUB" panose="020B0900000000000000" pitchFamily="50" charset="-128"/>
                <a:ea typeface="HGP創英角ｺﾞｼｯｸUB" panose="020B0900000000000000" pitchFamily="50" charset="-128"/>
              </a:rPr>
              <a:t>対策</a:t>
            </a:r>
          </a:p>
        </p:txBody>
      </p:sp>
      <p:sp>
        <p:nvSpPr>
          <p:cNvPr id="7" name="正方形/長方形 6">
            <a:extLst>
              <a:ext uri="{FF2B5EF4-FFF2-40B4-BE49-F238E27FC236}">
                <a16:creationId xmlns:a16="http://schemas.microsoft.com/office/drawing/2014/main" id="{D983AFF3-D05D-4D57-9760-F9A50CB845A7}"/>
              </a:ext>
            </a:extLst>
          </p:cNvPr>
          <p:cNvSpPr/>
          <p:nvPr/>
        </p:nvSpPr>
        <p:spPr>
          <a:xfrm>
            <a:off x="558917" y="2792760"/>
            <a:ext cx="3086107" cy="246221"/>
          </a:xfrm>
          <a:prstGeom prst="rect">
            <a:avLst/>
          </a:prstGeom>
          <a:solidFill>
            <a:srgbClr val="3366FF"/>
          </a:solidFill>
        </p:spPr>
        <p:txBody>
          <a:bodyPr wrap="square">
            <a:spAutoFit/>
          </a:bodyPr>
          <a:lstStyle/>
          <a:p>
            <a:pPr algn="ctr"/>
            <a:r>
              <a:rPr lang="ja-JP" altLang="en-US" sz="1000" spc="300" dirty="0">
                <a:solidFill>
                  <a:schemeClr val="bg1"/>
                </a:solidFill>
                <a:latin typeface="BIZ UDPゴシック" panose="020B0400000000000000" pitchFamily="50" charset="-128"/>
                <a:ea typeface="BIZ UDPゴシック" panose="020B0400000000000000" pitchFamily="50" charset="-128"/>
              </a:rPr>
              <a:t>人手不足企業と業種別深刻度</a:t>
            </a:r>
          </a:p>
        </p:txBody>
      </p:sp>
      <p:sp>
        <p:nvSpPr>
          <p:cNvPr id="4" name="正方形/長方形 3">
            <a:extLst>
              <a:ext uri="{FF2B5EF4-FFF2-40B4-BE49-F238E27FC236}">
                <a16:creationId xmlns:a16="http://schemas.microsoft.com/office/drawing/2014/main" id="{45553FCB-9D29-40B4-B710-8592A66BC269}"/>
              </a:ext>
            </a:extLst>
          </p:cNvPr>
          <p:cNvSpPr/>
          <p:nvPr/>
        </p:nvSpPr>
        <p:spPr>
          <a:xfrm>
            <a:off x="157919" y="3064943"/>
            <a:ext cx="3583685" cy="430887"/>
          </a:xfrm>
          <a:prstGeom prst="rect">
            <a:avLst/>
          </a:prstGeom>
          <a:noFill/>
        </p:spPr>
        <p:txBody>
          <a:bodyPr wrap="square">
            <a:spAutoFit/>
          </a:bodyPr>
          <a:lstStyle/>
          <a:p>
            <a:pPr algn="ctr"/>
            <a:r>
              <a:rPr lang="en-US" altLang="ja-JP" sz="1100" dirty="0">
                <a:solidFill>
                  <a:schemeClr val="tx1">
                    <a:lumMod val="75000"/>
                    <a:lumOff val="25000"/>
                  </a:schemeClr>
                </a:solidFill>
                <a:latin typeface="BIZ UDPゴシック" panose="020B0400000000000000" pitchFamily="50" charset="-128"/>
                <a:ea typeface="BIZ UDPゴシック" panose="020B0400000000000000" pitchFamily="50" charset="-128"/>
              </a:rPr>
              <a:t>2015</a:t>
            </a:r>
            <a:r>
              <a:rPr lang="ja-JP" altLang="en-US" sz="1100" dirty="0">
                <a:solidFill>
                  <a:schemeClr val="tx1">
                    <a:lumMod val="75000"/>
                    <a:lumOff val="25000"/>
                  </a:schemeClr>
                </a:solidFill>
                <a:latin typeface="BIZ UDPゴシック" panose="020B0400000000000000" pitchFamily="50" charset="-128"/>
                <a:ea typeface="BIZ UDPゴシック" panose="020B0400000000000000" pitchFamily="50" charset="-128"/>
              </a:rPr>
              <a:t>年の調査開始以来で最大！</a:t>
            </a:r>
            <a:endParaRPr lang="en-US" altLang="ja-JP" sz="11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algn="ctr"/>
            <a:r>
              <a:rPr lang="en-US" altLang="ja-JP" sz="1100" dirty="0">
                <a:solidFill>
                  <a:schemeClr val="tx1">
                    <a:lumMod val="75000"/>
                    <a:lumOff val="25000"/>
                  </a:schemeClr>
                </a:solidFill>
                <a:latin typeface="BIZ UDPゴシック" panose="020B0400000000000000" pitchFamily="50" charset="-128"/>
                <a:ea typeface="BIZ UDPゴシック" panose="020B0400000000000000" pitchFamily="50" charset="-128"/>
              </a:rPr>
              <a:t>3</a:t>
            </a:r>
            <a:r>
              <a:rPr lang="ja-JP" altLang="en-US" sz="1100" dirty="0">
                <a:solidFill>
                  <a:schemeClr val="tx1">
                    <a:lumMod val="75000"/>
                    <a:lumOff val="25000"/>
                  </a:schemeClr>
                </a:solidFill>
                <a:latin typeface="BIZ UDPゴシック" panose="020B0400000000000000" pitchFamily="50" charset="-128"/>
                <a:ea typeface="BIZ UDPゴシック" panose="020B0400000000000000" pitchFamily="50" charset="-128"/>
              </a:rPr>
              <a:t>年前の同時期の調査と比べると約２倍の水準に悪化</a:t>
            </a:r>
          </a:p>
        </p:txBody>
      </p:sp>
      <p:grpSp>
        <p:nvGrpSpPr>
          <p:cNvPr id="24" name="グループ化 23">
            <a:extLst>
              <a:ext uri="{FF2B5EF4-FFF2-40B4-BE49-F238E27FC236}">
                <a16:creationId xmlns:a16="http://schemas.microsoft.com/office/drawing/2014/main" id="{BDCD33AE-A667-4234-A16D-C925A3C45B95}"/>
              </a:ext>
            </a:extLst>
          </p:cNvPr>
          <p:cNvGrpSpPr/>
          <p:nvPr/>
        </p:nvGrpSpPr>
        <p:grpSpPr>
          <a:xfrm>
            <a:off x="57738" y="2762280"/>
            <a:ext cx="764704" cy="469592"/>
            <a:chOff x="2147089" y="4292096"/>
            <a:chExt cx="796962" cy="493642"/>
          </a:xfrm>
        </p:grpSpPr>
        <p:sp>
          <p:nvSpPr>
            <p:cNvPr id="23" name="楕円 22">
              <a:extLst>
                <a:ext uri="{FF2B5EF4-FFF2-40B4-BE49-F238E27FC236}">
                  <a16:creationId xmlns:a16="http://schemas.microsoft.com/office/drawing/2014/main" id="{B5F27EAE-9D1E-4702-AB58-302A49AFE781}"/>
                </a:ext>
              </a:extLst>
            </p:cNvPr>
            <p:cNvSpPr/>
            <p:nvPr/>
          </p:nvSpPr>
          <p:spPr>
            <a:xfrm>
              <a:off x="2147089" y="4292096"/>
              <a:ext cx="782618" cy="493642"/>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a:extLst>
                <a:ext uri="{FF2B5EF4-FFF2-40B4-BE49-F238E27FC236}">
                  <a16:creationId xmlns:a16="http://schemas.microsoft.com/office/drawing/2014/main" id="{A27BAE31-CF8F-47F2-97C3-672CA53BF612}"/>
                </a:ext>
              </a:extLst>
            </p:cNvPr>
            <p:cNvSpPr/>
            <p:nvPr/>
          </p:nvSpPr>
          <p:spPr>
            <a:xfrm>
              <a:off x="2161433" y="4354734"/>
              <a:ext cx="782618" cy="355893"/>
            </a:xfrm>
            <a:prstGeom prst="rect">
              <a:avLst/>
            </a:prstGeom>
          </p:spPr>
          <p:txBody>
            <a:bodyPr wrap="square">
              <a:spAutoFit/>
            </a:bodyPr>
            <a:lstStyle/>
            <a:p>
              <a:pPr algn="ctr"/>
              <a:r>
                <a:rPr lang="ja-JP" altLang="en-US" sz="800" b="1" dirty="0">
                  <a:solidFill>
                    <a:schemeClr val="tx1">
                      <a:lumMod val="75000"/>
                      <a:lumOff val="25000"/>
                    </a:schemeClr>
                  </a:solidFill>
                  <a:latin typeface="BIZ UDPゴシック" panose="020B0400000000000000" pitchFamily="50" charset="-128"/>
                  <a:ea typeface="BIZ UDPゴシック" panose="020B0400000000000000" pitchFamily="50" charset="-128"/>
                </a:rPr>
                <a:t>全業種で</a:t>
              </a:r>
              <a:endParaRPr lang="en-US" altLang="ja-JP" sz="8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algn="ctr"/>
              <a:r>
                <a:rPr lang="en-US" altLang="ja-JP" sz="800" b="1" dirty="0">
                  <a:solidFill>
                    <a:schemeClr val="tx1">
                      <a:lumMod val="75000"/>
                      <a:lumOff val="25000"/>
                    </a:schemeClr>
                  </a:solidFill>
                  <a:latin typeface="BIZ UDPゴシック" panose="020B0400000000000000" pitchFamily="50" charset="-128"/>
                  <a:ea typeface="BIZ UDPゴシック" panose="020B0400000000000000" pitchFamily="50" charset="-128"/>
                </a:rPr>
                <a:t>50</a:t>
              </a:r>
              <a:r>
                <a:rPr lang="ja-JP" altLang="en-US" sz="800" b="1" dirty="0">
                  <a:solidFill>
                    <a:schemeClr val="tx1">
                      <a:lumMod val="75000"/>
                      <a:lumOff val="25000"/>
                    </a:schemeClr>
                  </a:solidFill>
                  <a:latin typeface="BIZ UDPゴシック" panose="020B0400000000000000" pitchFamily="50" charset="-128"/>
                  <a:ea typeface="BIZ UDPゴシック" panose="020B0400000000000000" pitchFamily="50" charset="-128"/>
                </a:rPr>
                <a:t>％超え！</a:t>
              </a:r>
            </a:p>
          </p:txBody>
        </p:sp>
      </p:grpSp>
      <p:sp>
        <p:nvSpPr>
          <p:cNvPr id="109" name="正方形/長方形 108">
            <a:extLst>
              <a:ext uri="{FF2B5EF4-FFF2-40B4-BE49-F238E27FC236}">
                <a16:creationId xmlns:a16="http://schemas.microsoft.com/office/drawing/2014/main" id="{FC046F43-4A4B-4898-BAD2-4DC31AFF5D95}"/>
              </a:ext>
            </a:extLst>
          </p:cNvPr>
          <p:cNvSpPr/>
          <p:nvPr/>
        </p:nvSpPr>
        <p:spPr>
          <a:xfrm>
            <a:off x="92305" y="4105386"/>
            <a:ext cx="6649063" cy="338554"/>
          </a:xfrm>
          <a:prstGeom prst="rect">
            <a:avLst/>
          </a:prstGeom>
          <a:solidFill>
            <a:schemeClr val="bg1"/>
          </a:solidFill>
          <a:ln w="12700">
            <a:solidFill>
              <a:schemeClr val="accent6">
                <a:lumMod val="75000"/>
              </a:schemeClr>
            </a:solidFill>
          </a:ln>
        </p:spPr>
        <p:txBody>
          <a:bodyPr wrap="square" anchor="ctr">
            <a:spAutoFit/>
          </a:bodyPr>
          <a:lstStyle/>
          <a:p>
            <a:pPr algn="ctr"/>
            <a:r>
              <a:rPr lang="ja-JP" altLang="en-US" sz="1600" b="1" spc="300" dirty="0">
                <a:solidFill>
                  <a:schemeClr val="accent6">
                    <a:lumMod val="75000"/>
                  </a:schemeClr>
                </a:solidFill>
                <a:latin typeface="BIZ UDPゴシック" panose="020B0400000000000000" pitchFamily="50" charset="-128"/>
                <a:ea typeface="BIZ UDPゴシック" panose="020B0400000000000000" pitchFamily="50" charset="-128"/>
              </a:rPr>
              <a:t>中小企業で検討したい人手不足への対策</a:t>
            </a:r>
            <a:r>
              <a:rPr lang="en-US" altLang="ja-JP" sz="1600" b="1" spc="300" dirty="0">
                <a:solidFill>
                  <a:schemeClr val="accent6">
                    <a:lumMod val="75000"/>
                  </a:schemeClr>
                </a:solidFill>
                <a:latin typeface="BIZ UDPゴシック" panose="020B0400000000000000" pitchFamily="50" charset="-128"/>
                <a:ea typeface="BIZ UDPゴシック" panose="020B0400000000000000" pitchFamily="50" charset="-128"/>
              </a:rPr>
              <a:t>8</a:t>
            </a:r>
            <a:r>
              <a:rPr lang="ja-JP" altLang="en-US" sz="1600" b="1" spc="300" dirty="0">
                <a:solidFill>
                  <a:schemeClr val="accent6">
                    <a:lumMod val="75000"/>
                  </a:schemeClr>
                </a:solidFill>
                <a:latin typeface="BIZ UDPゴシック" panose="020B0400000000000000" pitchFamily="50" charset="-128"/>
                <a:ea typeface="BIZ UDPゴシック" panose="020B0400000000000000" pitchFamily="50" charset="-128"/>
              </a:rPr>
              <a:t>選</a:t>
            </a:r>
          </a:p>
        </p:txBody>
      </p:sp>
      <p:graphicFrame>
        <p:nvGraphicFramePr>
          <p:cNvPr id="25" name="表 24">
            <a:extLst>
              <a:ext uri="{FF2B5EF4-FFF2-40B4-BE49-F238E27FC236}">
                <a16:creationId xmlns:a16="http://schemas.microsoft.com/office/drawing/2014/main" id="{EC825B71-778B-40F7-B965-50899F23DDBA}"/>
              </a:ext>
            </a:extLst>
          </p:cNvPr>
          <p:cNvGraphicFramePr>
            <a:graphicFrameLocks noGrp="1"/>
          </p:cNvGraphicFramePr>
          <p:nvPr>
            <p:extLst>
              <p:ext uri="{D42A27DB-BD31-4B8C-83A1-F6EECF244321}">
                <p14:modId xmlns:p14="http://schemas.microsoft.com/office/powerpoint/2010/main" val="847730481"/>
              </p:ext>
            </p:extLst>
          </p:nvPr>
        </p:nvGraphicFramePr>
        <p:xfrm>
          <a:off x="92305" y="4673506"/>
          <a:ext cx="6673392" cy="3036939"/>
        </p:xfrm>
        <a:graphic>
          <a:graphicData uri="http://schemas.openxmlformats.org/drawingml/2006/table">
            <a:tbl>
              <a:tblPr firstRow="1" bandRow="1">
                <a:tableStyleId>{5C22544A-7EE6-4342-B048-85BDC9FD1C3A}</a:tableStyleId>
              </a:tblPr>
              <a:tblGrid>
                <a:gridCol w="1668348">
                  <a:extLst>
                    <a:ext uri="{9D8B030D-6E8A-4147-A177-3AD203B41FA5}">
                      <a16:colId xmlns:a16="http://schemas.microsoft.com/office/drawing/2014/main" val="1831996598"/>
                    </a:ext>
                  </a:extLst>
                </a:gridCol>
                <a:gridCol w="1668348">
                  <a:extLst>
                    <a:ext uri="{9D8B030D-6E8A-4147-A177-3AD203B41FA5}">
                      <a16:colId xmlns:a16="http://schemas.microsoft.com/office/drawing/2014/main" val="1637461541"/>
                    </a:ext>
                  </a:extLst>
                </a:gridCol>
                <a:gridCol w="1668348">
                  <a:extLst>
                    <a:ext uri="{9D8B030D-6E8A-4147-A177-3AD203B41FA5}">
                      <a16:colId xmlns:a16="http://schemas.microsoft.com/office/drawing/2014/main" val="1084688990"/>
                    </a:ext>
                  </a:extLst>
                </a:gridCol>
                <a:gridCol w="1668348">
                  <a:extLst>
                    <a:ext uri="{9D8B030D-6E8A-4147-A177-3AD203B41FA5}">
                      <a16:colId xmlns:a16="http://schemas.microsoft.com/office/drawing/2014/main" val="69768410"/>
                    </a:ext>
                  </a:extLst>
                </a:gridCol>
              </a:tblGrid>
              <a:tr h="387375">
                <a:tc>
                  <a:txBody>
                    <a:bodyPr/>
                    <a:lstStyle/>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就業規程の整備</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6">
                        <a:lumMod val="75000"/>
                      </a:schemeClr>
                    </a:solidFill>
                  </a:tcPr>
                </a:tc>
                <a:tc>
                  <a:txBody>
                    <a:bodyPr/>
                    <a:lstStyle/>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求人票・採用活動の見直し</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6">
                        <a:lumMod val="75000"/>
                      </a:schemeClr>
                    </a:solidFill>
                  </a:tcPr>
                </a:tc>
                <a:tc>
                  <a:txBody>
                    <a:bodyPr/>
                    <a:lstStyle/>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職場環境の整備</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6">
                        <a:lumMod val="75000"/>
                      </a:schemeClr>
                    </a:solidFill>
                  </a:tcPr>
                </a:tc>
                <a:tc>
                  <a:txBody>
                    <a:bodyPr/>
                    <a:lstStyle/>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社員・求職者の性格・</a:t>
                      </a:r>
                      <a:endParaRPr kumimoji="1" lang="en-US" altLang="ja-JP" sz="100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特性を把握</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58494979"/>
                  </a:ext>
                </a:extLst>
              </a:tr>
              <a:tr h="1125141">
                <a:tc>
                  <a:txBody>
                    <a:bodyPr/>
                    <a:lstStyle/>
                    <a:p>
                      <a:pPr algn="just"/>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まず自社の</a:t>
                      </a:r>
                      <a:r>
                        <a:rPr kumimoji="1" lang="ja-JP" altLang="en-US" sz="700" b="1" dirty="0">
                          <a:solidFill>
                            <a:schemeClr val="accent6">
                              <a:lumMod val="75000"/>
                            </a:schemeClr>
                          </a:solidFill>
                          <a:latin typeface="BIZ UDPゴシック" panose="020B0400000000000000" pitchFamily="50" charset="-128"/>
                          <a:ea typeface="BIZ UDPゴシック" panose="020B0400000000000000" pitchFamily="50" charset="-128"/>
                        </a:rPr>
                        <a:t>就業規程を整備</a:t>
                      </a: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しましょう！</a:t>
                      </a:r>
                      <a:endPar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algn="just"/>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労働法の改正に則っていることも必要です。自社と社員を守るため就業規程を整備するとともに、法改正にあわせて定期的に見直ししましょう。</a:t>
                      </a:r>
                    </a:p>
                  </a:txBody>
                  <a:tcPr marT="14400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95000"/>
                      </a:schemeClr>
                    </a:solidFill>
                  </a:tcPr>
                </a:tc>
                <a:tc>
                  <a:txBody>
                    <a:bodyPr/>
                    <a:lstStyle/>
                    <a:p>
                      <a:pPr algn="just"/>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自社の求人像にあった求人サイトの利用が有効！雇用条件に加え、</a:t>
                      </a:r>
                      <a:r>
                        <a:rPr kumimoji="1" lang="ja-JP" altLang="en-US" sz="700" b="1" dirty="0">
                          <a:solidFill>
                            <a:schemeClr val="accent6">
                              <a:lumMod val="75000"/>
                            </a:schemeClr>
                          </a:solidFill>
                          <a:latin typeface="BIZ UDPゴシック" panose="020B0400000000000000" pitchFamily="50" charset="-128"/>
                          <a:ea typeface="BIZ UDPゴシック" panose="020B0400000000000000" pitchFamily="50" charset="-128"/>
                        </a:rPr>
                        <a:t>自社の特長をアピール</a:t>
                      </a: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しましょう！</a:t>
                      </a:r>
                      <a:endPar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algn="just"/>
                      <a:r>
                        <a:rPr kumimoji="1" lang="ja-JP" altLang="en-US" sz="700" b="0" dirty="0">
                          <a:solidFill>
                            <a:schemeClr val="accent6">
                              <a:lumMod val="75000"/>
                            </a:schemeClr>
                          </a:solidFill>
                          <a:latin typeface="BIZ UDPゴシック" panose="020B0400000000000000" pitchFamily="50" charset="-128"/>
                          <a:ea typeface="BIZ UDPゴシック" panose="020B0400000000000000" pitchFamily="50" charset="-128"/>
                        </a:rPr>
                        <a:t>① 求人票の見直し</a:t>
                      </a:r>
                    </a:p>
                    <a:p>
                      <a:pPr algn="just"/>
                      <a:r>
                        <a:rPr kumimoji="1" lang="ja-JP" altLang="en-US" sz="700" b="0" dirty="0">
                          <a:solidFill>
                            <a:schemeClr val="accent6">
                              <a:lumMod val="75000"/>
                            </a:schemeClr>
                          </a:solidFill>
                          <a:latin typeface="BIZ UDPゴシック" panose="020B0400000000000000" pitchFamily="50" charset="-128"/>
                          <a:ea typeface="BIZ UDPゴシック" panose="020B0400000000000000" pitchFamily="50" charset="-128"/>
                        </a:rPr>
                        <a:t>② 求人方法の見直し</a:t>
                      </a:r>
                    </a:p>
                    <a:p>
                      <a:pPr algn="just"/>
                      <a:r>
                        <a:rPr kumimoji="1" lang="ja-JP" altLang="en-US" sz="700" b="0" dirty="0">
                          <a:solidFill>
                            <a:schemeClr val="accent6">
                              <a:lumMod val="75000"/>
                            </a:schemeClr>
                          </a:solidFill>
                          <a:latin typeface="BIZ UDPゴシック" panose="020B0400000000000000" pitchFamily="50" charset="-128"/>
                          <a:ea typeface="BIZ UDPゴシック" panose="020B0400000000000000" pitchFamily="50" charset="-128"/>
                        </a:rPr>
                        <a:t>③ 求人内容、自社がアピールする内容</a:t>
                      </a:r>
                    </a:p>
                  </a:txBody>
                  <a:tcPr marT="14400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95000"/>
                      </a:schemeClr>
                    </a:solidFill>
                  </a:tcPr>
                </a:tc>
                <a:tc>
                  <a:txBody>
                    <a:bodyPr/>
                    <a:lstStyle/>
                    <a:p>
                      <a:pPr marL="171450" indent="-171450" algn="just">
                        <a:buFont typeface="Wingdings" panose="05000000000000000000" pitchFamily="2" charset="2"/>
                        <a:buChar char="ü"/>
                      </a:pP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オフィスや休憩室などの施設面を整備</a:t>
                      </a:r>
                      <a:endPar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171450" indent="-171450" algn="just">
                        <a:buFont typeface="Wingdings" panose="05000000000000000000" pitchFamily="2" charset="2"/>
                        <a:buChar char="ü"/>
                      </a:pP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職場内における風通しを良く</a:t>
                      </a:r>
                      <a:endPar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171450" indent="-171450" algn="just">
                        <a:buFont typeface="Wingdings" panose="05000000000000000000" pitchFamily="2" charset="2"/>
                        <a:buChar char="ü"/>
                      </a:pP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人事考課制度など真面目な社員が報われる評価制度を導入しやる気を喚起</a:t>
                      </a:r>
                      <a:endPar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171450" indent="-171450" algn="just">
                        <a:buFont typeface="Wingdings" panose="05000000000000000000" pitchFamily="2" charset="2"/>
                        <a:buChar char="ü"/>
                      </a:pP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若年層の重視傾向である休日数の多さを検討する</a:t>
                      </a:r>
                      <a:endPar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txBody>
                  <a:tcPr marT="14400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95000"/>
                      </a:schemeClr>
                    </a:solidFill>
                  </a:tcPr>
                </a:tc>
                <a:tc>
                  <a:txBody>
                    <a:bodyPr/>
                    <a:lstStyle/>
                    <a:p>
                      <a:pPr algn="just"/>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採用時には、</a:t>
                      </a:r>
                      <a:r>
                        <a:rPr kumimoji="1" lang="ja-JP" altLang="en-US" sz="700" b="1" dirty="0">
                          <a:solidFill>
                            <a:schemeClr val="accent6">
                              <a:lumMod val="75000"/>
                            </a:schemeClr>
                          </a:solidFill>
                          <a:latin typeface="BIZ UDPゴシック" panose="020B0400000000000000" pitchFamily="50" charset="-128"/>
                          <a:ea typeface="BIZ UDPゴシック" panose="020B0400000000000000" pitchFamily="50" charset="-128"/>
                        </a:rPr>
                        <a:t>性格診断を実施</a:t>
                      </a: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！従業員の性格を診断し、配属や人材育成に活用する手法が広まっています。雇用のミスマッチを防ぎ、管理職と部下との面談やキャリア形成の相談に活かすなどのメリットがあります。</a:t>
                      </a:r>
                      <a:endPar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algn="just"/>
                      <a:endPar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txBody>
                  <a:tcPr marT="14400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26843652"/>
                  </a:ext>
                </a:extLst>
              </a:tr>
              <a:tr h="536365">
                <a:tc>
                  <a:txBody>
                    <a:bodyPr/>
                    <a:lstStyle/>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女性社員の活用は</a:t>
                      </a:r>
                      <a:endParaRPr kumimoji="1" lang="en-US" altLang="ja-JP" sz="100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環境づくりがポイント</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6">
                        <a:lumMod val="75000"/>
                      </a:schemeClr>
                    </a:solidFill>
                  </a:tcPr>
                </a:tc>
                <a:tc>
                  <a:txBody>
                    <a:bodyPr/>
                    <a:lstStyle/>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人材育成制度の見直し</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6">
                        <a:lumMod val="75000"/>
                      </a:schemeClr>
                    </a:solidFill>
                  </a:tcPr>
                </a:tc>
                <a:tc>
                  <a:txBody>
                    <a:bodyPr/>
                    <a:lstStyle/>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兼業・副業人材</a:t>
                      </a:r>
                      <a:endParaRPr kumimoji="1" lang="en-US" altLang="ja-JP" sz="100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シニア人材</a:t>
                      </a:r>
                      <a:endParaRPr kumimoji="1" lang="en-US" altLang="ja-JP" sz="100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000" b="1" dirty="0">
                          <a:solidFill>
                            <a:schemeClr val="bg1"/>
                          </a:solidFill>
                          <a:latin typeface="BIZ UDPゴシック" panose="020B0400000000000000" pitchFamily="50" charset="-128"/>
                          <a:ea typeface="BIZ UDPゴシック" panose="020B0400000000000000" pitchFamily="50" charset="-128"/>
                        </a:rPr>
                        <a:t>外国人労働者の活用</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6">
                        <a:lumMod val="75000"/>
                      </a:schemeClr>
                    </a:solidFill>
                  </a:tcPr>
                </a:tc>
                <a:tc>
                  <a:txBody>
                    <a:bodyPr/>
                    <a:lstStyle/>
                    <a:p>
                      <a:pPr algn="ctr"/>
                      <a:r>
                        <a:rPr kumimoji="1" lang="en-US" altLang="ja-JP" sz="1000" b="1" dirty="0">
                          <a:solidFill>
                            <a:schemeClr val="bg1"/>
                          </a:solidFill>
                          <a:latin typeface="BIZ UDPゴシック" panose="020B0400000000000000" pitchFamily="50" charset="-128"/>
                          <a:ea typeface="BIZ UDPゴシック" panose="020B0400000000000000" pitchFamily="50" charset="-128"/>
                        </a:rPr>
                        <a:t>DX</a:t>
                      </a:r>
                      <a:r>
                        <a:rPr kumimoji="1" lang="ja-JP" altLang="en-US" sz="1000" b="1" dirty="0">
                          <a:solidFill>
                            <a:schemeClr val="bg1"/>
                          </a:solidFill>
                          <a:latin typeface="BIZ UDPゴシック" panose="020B0400000000000000" pitchFamily="50" charset="-128"/>
                          <a:ea typeface="BIZ UDPゴシック" panose="020B0400000000000000" pitchFamily="50" charset="-128"/>
                        </a:rPr>
                        <a:t>化、省人化</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854732641"/>
                  </a:ext>
                </a:extLst>
              </a:tr>
              <a:tr h="966918">
                <a:tc>
                  <a:txBody>
                    <a:bodyPr/>
                    <a:lstStyle/>
                    <a:p>
                      <a:pPr marL="0" indent="0" algn="just">
                        <a:spcBef>
                          <a:spcPts val="0"/>
                        </a:spcBef>
                        <a:buFont typeface="Arial" panose="020B0604020202020204" pitchFamily="34" charset="0"/>
                        <a:buNone/>
                      </a:pP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キャリアアップが必要と感じている企業の割合は</a:t>
                      </a:r>
                      <a:r>
                        <a:rPr kumimoji="1" lang="en-US" altLang="ja-JP" sz="700" b="1" dirty="0">
                          <a:solidFill>
                            <a:schemeClr val="accent6">
                              <a:lumMod val="75000"/>
                            </a:schemeClr>
                          </a:solidFill>
                          <a:latin typeface="BIZ UDPゴシック" panose="020B0400000000000000" pitchFamily="50" charset="-128"/>
                          <a:ea typeface="BIZ UDPゴシック" panose="020B0400000000000000" pitchFamily="50" charset="-128"/>
                        </a:rPr>
                        <a:t>84.3%</a:t>
                      </a:r>
                    </a:p>
                    <a:p>
                      <a:pPr algn="just">
                        <a:spcBef>
                          <a:spcPts val="0"/>
                        </a:spcBef>
                      </a:pP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仕事と育児の両立をすすめる必要があると感じている企業も</a:t>
                      </a:r>
                      <a:r>
                        <a:rPr kumimoji="1" lang="en-US" altLang="ja-JP" sz="700" b="1" dirty="0">
                          <a:solidFill>
                            <a:schemeClr val="accent6">
                              <a:lumMod val="75000"/>
                            </a:schemeClr>
                          </a:solidFill>
                          <a:latin typeface="BIZ UDPゴシック" panose="020B0400000000000000" pitchFamily="50" charset="-128"/>
                          <a:ea typeface="BIZ UDPゴシック" panose="020B0400000000000000" pitchFamily="50" charset="-128"/>
                        </a:rPr>
                        <a:t>84.1%</a:t>
                      </a:r>
                    </a:p>
                    <a:p>
                      <a:pPr algn="just">
                        <a:spcBef>
                          <a:spcPts val="0"/>
                        </a:spcBef>
                      </a:pP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女性社員の育成と出産・育児などと両立できる社内制度を導入しましょう！</a:t>
                      </a:r>
                      <a:endPar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txBody>
                  <a:tcPr marT="10800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95000"/>
                      </a:schemeClr>
                    </a:solidFill>
                  </a:tcPr>
                </a:tc>
                <a:tc>
                  <a:txBody>
                    <a:bodyPr/>
                    <a:lstStyle/>
                    <a:p>
                      <a:pPr algn="just">
                        <a:spcBef>
                          <a:spcPts val="0"/>
                        </a:spcBef>
                      </a:pPr>
                      <a:r>
                        <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OJT</a:t>
                      </a: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の教育訓練だけでなく、従業員が気軽に受講でき、様々な分野も対応している幅広い</a:t>
                      </a:r>
                      <a:r>
                        <a:rPr kumimoji="1" lang="ja-JP" altLang="en-US" sz="700" b="1" dirty="0">
                          <a:solidFill>
                            <a:schemeClr val="accent6">
                              <a:lumMod val="75000"/>
                            </a:schemeClr>
                          </a:solidFill>
                          <a:latin typeface="BIZ UDPゴシック" panose="020B0400000000000000" pitchFamily="50" charset="-128"/>
                          <a:ea typeface="BIZ UDPゴシック" panose="020B0400000000000000" pitchFamily="50" charset="-128"/>
                        </a:rPr>
                        <a:t>動画研修サービスの活用</a:t>
                      </a: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を検討しましょう！</a:t>
                      </a:r>
                    </a:p>
                  </a:txBody>
                  <a:tcPr marT="10800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95000"/>
                      </a:schemeClr>
                    </a:solidFill>
                  </a:tcPr>
                </a:tc>
                <a:tc>
                  <a:txBody>
                    <a:bodyPr/>
                    <a:lstStyle/>
                    <a:p>
                      <a:pPr algn="just">
                        <a:spcBef>
                          <a:spcPts val="0"/>
                        </a:spcBef>
                      </a:pP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正社員雇用だけでなく、</a:t>
                      </a:r>
                      <a:r>
                        <a:rPr kumimoji="1" lang="ja-JP" altLang="en-US" sz="700" b="1" dirty="0">
                          <a:solidFill>
                            <a:schemeClr val="accent6">
                              <a:lumMod val="75000"/>
                            </a:schemeClr>
                          </a:solidFill>
                          <a:latin typeface="BIZ UDPゴシック" panose="020B0400000000000000" pitchFamily="50" charset="-128"/>
                          <a:ea typeface="BIZ UDPゴシック" panose="020B0400000000000000" pitchFamily="50" charset="-128"/>
                        </a:rPr>
                        <a:t>兼業や副業を前提</a:t>
                      </a: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とした人材、今後も増加するシニア人材や外国人労働者の活用も検討しましょう！</a:t>
                      </a:r>
                      <a:endPar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algn="just">
                        <a:spcBef>
                          <a:spcPts val="0"/>
                        </a:spcBef>
                      </a:pP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副業例） </a:t>
                      </a:r>
                      <a:r>
                        <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WEB</a:t>
                      </a: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デザインやシステム開発など</a:t>
                      </a:r>
                    </a:p>
                  </a:txBody>
                  <a:tcPr marT="10800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95000"/>
                      </a:schemeClr>
                    </a:solidFill>
                  </a:tcPr>
                </a:tc>
                <a:tc>
                  <a:txBody>
                    <a:bodyPr/>
                    <a:lstStyle/>
                    <a:p>
                      <a:pPr algn="just">
                        <a:spcBef>
                          <a:spcPts val="0"/>
                        </a:spcBef>
                      </a:pPr>
                      <a:r>
                        <a:rPr kumimoji="1" lang="ja-JP" altLang="en-US" sz="700" b="1" dirty="0">
                          <a:solidFill>
                            <a:schemeClr val="accent6">
                              <a:lumMod val="75000"/>
                            </a:schemeClr>
                          </a:solidFill>
                          <a:latin typeface="BIZ UDPゴシック" panose="020B0400000000000000" pitchFamily="50" charset="-128"/>
                          <a:ea typeface="BIZ UDPゴシック" panose="020B0400000000000000" pitchFamily="50" charset="-128"/>
                        </a:rPr>
                        <a:t>システムの刷新や生産工程の自動化</a:t>
                      </a: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など、人手を削減する投資を検討しましょう！</a:t>
                      </a:r>
                      <a:endPar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indent="0" algn="just">
                        <a:spcBef>
                          <a:spcPts val="0"/>
                        </a:spcBef>
                        <a:buFont typeface="Wingdings" panose="05000000000000000000" pitchFamily="2" charset="2"/>
                        <a:buNone/>
                      </a:pP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導入例） インボイスや電帳法における対応を兼ねて会計システムを刷新する</a:t>
                      </a:r>
                      <a:endParaRPr kumimoji="1" lang="en-US" altLang="ja-JP" sz="700" b="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0" indent="0" algn="just">
                        <a:spcBef>
                          <a:spcPts val="0"/>
                        </a:spcBef>
                        <a:buFont typeface="Wingdings" panose="05000000000000000000" pitchFamily="2" charset="2"/>
                        <a:buNone/>
                      </a:pPr>
                      <a:r>
                        <a:rPr kumimoji="1" lang="ja-JP" altLang="en-US" sz="700" b="0" dirty="0">
                          <a:solidFill>
                            <a:schemeClr val="tx1">
                              <a:lumMod val="75000"/>
                              <a:lumOff val="25000"/>
                            </a:schemeClr>
                          </a:solidFill>
                          <a:latin typeface="BIZ UDPゴシック" panose="020B0400000000000000" pitchFamily="50" charset="-128"/>
                          <a:ea typeface="BIZ UDPゴシック" panose="020B0400000000000000" pitchFamily="50" charset="-128"/>
                        </a:rPr>
                        <a:t>勤怠管理ができるスマホアプリを導入してタイムカードを廃止する</a:t>
                      </a:r>
                    </a:p>
                  </a:txBody>
                  <a:tcPr marT="10800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45421668"/>
                  </a:ext>
                </a:extLst>
              </a:tr>
            </a:tbl>
          </a:graphicData>
        </a:graphic>
      </p:graphicFrame>
      <p:sp>
        <p:nvSpPr>
          <p:cNvPr id="110" name="正方形/長方形 109">
            <a:extLst>
              <a:ext uri="{FF2B5EF4-FFF2-40B4-BE49-F238E27FC236}">
                <a16:creationId xmlns:a16="http://schemas.microsoft.com/office/drawing/2014/main" id="{9EBE75FB-21E8-43CE-B8F8-3258B103181C}"/>
              </a:ext>
            </a:extLst>
          </p:cNvPr>
          <p:cNvSpPr/>
          <p:nvPr/>
        </p:nvSpPr>
        <p:spPr>
          <a:xfrm>
            <a:off x="-33226" y="7725875"/>
            <a:ext cx="4734294" cy="246221"/>
          </a:xfrm>
          <a:prstGeom prst="rect">
            <a:avLst/>
          </a:prstGeom>
          <a:noFill/>
        </p:spPr>
        <p:txBody>
          <a:bodyPr wrap="square">
            <a:spAutoFit/>
          </a:bodyPr>
          <a:lstStyle/>
          <a:p>
            <a:pPr algn="ctr"/>
            <a:r>
              <a:rPr lang="ja-JP" altLang="en-US" sz="1000" b="1" dirty="0">
                <a:solidFill>
                  <a:srgbClr val="3366FF"/>
                </a:solidFill>
                <a:latin typeface="BIZ UDPゴシック" panose="020B0400000000000000" pitchFamily="50" charset="-128"/>
                <a:ea typeface="BIZ UDPゴシック" panose="020B0400000000000000" pitchFamily="50" charset="-128"/>
              </a:rPr>
              <a:t>＼さらに！人手不足における対策は補助金・助成金・支援策を活用しましょう／</a:t>
            </a:r>
          </a:p>
        </p:txBody>
      </p:sp>
      <p:sp>
        <p:nvSpPr>
          <p:cNvPr id="27" name="正方形/長方形 26">
            <a:extLst>
              <a:ext uri="{FF2B5EF4-FFF2-40B4-BE49-F238E27FC236}">
                <a16:creationId xmlns:a16="http://schemas.microsoft.com/office/drawing/2014/main" id="{EF45DF9C-2955-4501-AF3C-D5AA523FFF9D}"/>
              </a:ext>
            </a:extLst>
          </p:cNvPr>
          <p:cNvSpPr/>
          <p:nvPr/>
        </p:nvSpPr>
        <p:spPr>
          <a:xfrm>
            <a:off x="1193" y="7923049"/>
            <a:ext cx="4884732" cy="923330"/>
          </a:xfrm>
          <a:prstGeom prst="rect">
            <a:avLst/>
          </a:prstGeom>
        </p:spPr>
        <p:txBody>
          <a:bodyPr wrap="square" anchor="ctr">
            <a:spAutoFit/>
          </a:bodyPr>
          <a:lstStyle/>
          <a:p>
            <a:pPr marL="171450" indent="-171450">
              <a:buFont typeface="Wingdings" panose="05000000000000000000" pitchFamily="2" charset="2"/>
              <a:buChar char="ü"/>
            </a:pPr>
            <a:r>
              <a:rPr lang="en-US" altLang="ja-JP" sz="800" dirty="0">
                <a:latin typeface="BIZ UDPゴシック" panose="020B0400000000000000" pitchFamily="50" charset="-128"/>
                <a:ea typeface="BIZ UDPゴシック" panose="020B0400000000000000" pitchFamily="50" charset="-128"/>
              </a:rPr>
              <a:t>DX</a:t>
            </a:r>
            <a:r>
              <a:rPr lang="ja-JP" altLang="en-US" sz="800" dirty="0">
                <a:latin typeface="BIZ UDPゴシック" panose="020B0400000000000000" pitchFamily="50" charset="-128"/>
                <a:ea typeface="BIZ UDPゴシック" panose="020B0400000000000000" pitchFamily="50" charset="-128"/>
              </a:rPr>
              <a:t>化による人手不足対策を支援する</a:t>
            </a:r>
            <a:r>
              <a:rPr lang="en-US" altLang="ja-JP" sz="900" b="1" dirty="0">
                <a:solidFill>
                  <a:schemeClr val="accent6">
                    <a:lumMod val="75000"/>
                  </a:schemeClr>
                </a:solidFill>
                <a:latin typeface="BIZ UDPゴシック" panose="020B0400000000000000" pitchFamily="50" charset="-128"/>
                <a:ea typeface="BIZ UDPゴシック" panose="020B0400000000000000" pitchFamily="50" charset="-128"/>
              </a:rPr>
              <a:t>IT</a:t>
            </a:r>
            <a:r>
              <a:rPr lang="ja-JP" altLang="en-US" sz="900" b="1" dirty="0">
                <a:solidFill>
                  <a:schemeClr val="accent6">
                    <a:lumMod val="75000"/>
                  </a:schemeClr>
                </a:solidFill>
                <a:latin typeface="BIZ UDPゴシック" panose="020B0400000000000000" pitchFamily="50" charset="-128"/>
                <a:ea typeface="BIZ UDPゴシック" panose="020B0400000000000000" pitchFamily="50" charset="-128"/>
              </a:rPr>
              <a:t>導入補助金</a:t>
            </a:r>
            <a:endParaRPr lang="en-US" altLang="ja-JP" sz="800" dirty="0">
              <a:solidFill>
                <a:schemeClr val="accent6">
                  <a:lumMod val="75000"/>
                </a:schemeClr>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lang="ja-JP" altLang="en-US" sz="800" dirty="0">
                <a:latin typeface="BIZ UDPゴシック" panose="020B0400000000000000" pitchFamily="50" charset="-128"/>
                <a:ea typeface="BIZ UDPゴシック" panose="020B0400000000000000" pitchFamily="50" charset="-128"/>
              </a:rPr>
              <a:t>新製品開発や生産性向上のための投資は</a:t>
            </a:r>
            <a:r>
              <a:rPr lang="ja-JP" altLang="en-US" sz="900" b="1" dirty="0">
                <a:solidFill>
                  <a:schemeClr val="accent6">
                    <a:lumMod val="75000"/>
                  </a:schemeClr>
                </a:solidFill>
                <a:latin typeface="BIZ UDPゴシック" panose="020B0400000000000000" pitchFamily="50" charset="-128"/>
                <a:ea typeface="BIZ UDPゴシック" panose="020B0400000000000000" pitchFamily="50" charset="-128"/>
              </a:rPr>
              <a:t>ものづくり補助金</a:t>
            </a:r>
            <a:endParaRPr lang="en-US" altLang="ja-JP" sz="900" b="1" dirty="0">
              <a:solidFill>
                <a:schemeClr val="accent6">
                  <a:lumMod val="75000"/>
                </a:schemeClr>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lang="ja-JP" altLang="en-US" sz="800" dirty="0">
                <a:latin typeface="BIZ UDPゴシック" panose="020B0400000000000000" pitchFamily="50" charset="-128"/>
                <a:ea typeface="BIZ UDPゴシック" panose="020B0400000000000000" pitchFamily="50" charset="-128"/>
              </a:rPr>
              <a:t>有期雇用従業員を正社員とする場合が対象の</a:t>
            </a:r>
            <a:r>
              <a:rPr lang="ja-JP" altLang="en-US" sz="900" b="1" dirty="0">
                <a:solidFill>
                  <a:schemeClr val="accent6">
                    <a:lumMod val="75000"/>
                  </a:schemeClr>
                </a:solidFill>
                <a:latin typeface="BIZ UDPゴシック" panose="020B0400000000000000" pitchFamily="50" charset="-128"/>
                <a:ea typeface="BIZ UDPゴシック" panose="020B0400000000000000" pitchFamily="50" charset="-128"/>
              </a:rPr>
              <a:t>キャリアアップ助成金（正社員化コース）</a:t>
            </a:r>
            <a:endParaRPr lang="en-US" altLang="ja-JP" sz="900" b="1" dirty="0">
              <a:solidFill>
                <a:schemeClr val="accent6">
                  <a:lumMod val="75000"/>
                </a:schemeClr>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lang="ja-JP" altLang="en-US" sz="800" dirty="0">
                <a:latin typeface="BIZ UDPゴシック" panose="020B0400000000000000" pitchFamily="50" charset="-128"/>
                <a:ea typeface="BIZ UDPゴシック" panose="020B0400000000000000" pitchFamily="50" charset="-128"/>
              </a:rPr>
              <a:t>仕事と家庭の両立を支援する取り組みが対象となる</a:t>
            </a:r>
            <a:r>
              <a:rPr lang="ja-JP" altLang="en-US" sz="900" b="1" dirty="0">
                <a:solidFill>
                  <a:schemeClr val="accent6">
                    <a:lumMod val="75000"/>
                  </a:schemeClr>
                </a:solidFill>
                <a:latin typeface="BIZ UDPゴシック" panose="020B0400000000000000" pitchFamily="50" charset="-128"/>
                <a:ea typeface="BIZ UDPゴシック" panose="020B0400000000000000" pitchFamily="50" charset="-128"/>
              </a:rPr>
              <a:t>両立等助成金</a:t>
            </a:r>
            <a:endParaRPr lang="en-US" altLang="ja-JP" sz="800" dirty="0">
              <a:solidFill>
                <a:schemeClr val="accent6">
                  <a:lumMod val="75000"/>
                </a:schemeClr>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lang="ja-JP" altLang="en-US" sz="800" dirty="0">
                <a:latin typeface="BIZ UDPゴシック" panose="020B0400000000000000" pitchFamily="50" charset="-128"/>
                <a:ea typeface="BIZ UDPゴシック" panose="020B0400000000000000" pitchFamily="50" charset="-128"/>
              </a:rPr>
              <a:t>賃上げと同時に生産性向上を図る投資を支援する</a:t>
            </a:r>
            <a:r>
              <a:rPr lang="ja-JP" altLang="en-US" sz="900" b="1" dirty="0">
                <a:solidFill>
                  <a:schemeClr val="accent6">
                    <a:lumMod val="75000"/>
                  </a:schemeClr>
                </a:solidFill>
                <a:latin typeface="BIZ UDPゴシック" panose="020B0400000000000000" pitchFamily="50" charset="-128"/>
                <a:ea typeface="BIZ UDPゴシック" panose="020B0400000000000000" pitchFamily="50" charset="-128"/>
              </a:rPr>
              <a:t>業務改善助成金</a:t>
            </a:r>
            <a:endParaRPr lang="en-US" altLang="ja-JP" sz="800" dirty="0">
              <a:solidFill>
                <a:schemeClr val="accent6">
                  <a:lumMod val="75000"/>
                </a:schemeClr>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ü"/>
            </a:pPr>
            <a:r>
              <a:rPr lang="ja-JP" altLang="en-US" sz="800" dirty="0">
                <a:latin typeface="BIZ UDPゴシック" panose="020B0400000000000000" pitchFamily="50" charset="-128"/>
                <a:ea typeface="BIZ UDPゴシック" panose="020B0400000000000000" pitchFamily="50" charset="-128"/>
              </a:rPr>
              <a:t>地方企業における攻めの経営に活用できる都市部のプロを紹介する</a:t>
            </a:r>
            <a:r>
              <a:rPr lang="ja-JP" altLang="en-US" sz="900" b="1" dirty="0">
                <a:solidFill>
                  <a:schemeClr val="accent6">
                    <a:lumMod val="75000"/>
                  </a:schemeClr>
                </a:solidFill>
                <a:latin typeface="BIZ UDPゴシック" panose="020B0400000000000000" pitchFamily="50" charset="-128"/>
                <a:ea typeface="BIZ UDPゴシック" panose="020B0400000000000000" pitchFamily="50" charset="-128"/>
              </a:rPr>
              <a:t>プロフェッショナル人材拠点</a:t>
            </a:r>
            <a:endParaRPr lang="ja-JP" altLang="en-US" sz="800" dirty="0">
              <a:solidFill>
                <a:schemeClr val="accent6">
                  <a:lumMod val="75000"/>
                </a:schemeClr>
              </a:solidFill>
              <a:latin typeface="BIZ UDPゴシック" panose="020B0400000000000000" pitchFamily="50" charset="-128"/>
              <a:ea typeface="BIZ UDPゴシック" panose="020B0400000000000000" pitchFamily="50" charset="-128"/>
            </a:endParaRPr>
          </a:p>
        </p:txBody>
      </p:sp>
      <p:pic>
        <p:nvPicPr>
          <p:cNvPr id="44" name="図 43">
            <a:extLst>
              <a:ext uri="{FF2B5EF4-FFF2-40B4-BE49-F238E27FC236}">
                <a16:creationId xmlns:a16="http://schemas.microsoft.com/office/drawing/2014/main" id="{CDCF9274-170B-4494-B28A-0EEA06AFD39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34017" y="7741800"/>
            <a:ext cx="2018798" cy="1149404"/>
          </a:xfrm>
          <a:prstGeom prst="rect">
            <a:avLst/>
          </a:prstGeom>
        </p:spPr>
      </p:pic>
      <p:sp>
        <p:nvSpPr>
          <p:cNvPr id="29" name="正方形/長方形 28">
            <a:extLst>
              <a:ext uri="{FF2B5EF4-FFF2-40B4-BE49-F238E27FC236}">
                <a16:creationId xmlns:a16="http://schemas.microsoft.com/office/drawing/2014/main" id="{0CA5DDCA-74BB-45A4-BBA0-13B404BE10CB}"/>
              </a:ext>
            </a:extLst>
          </p:cNvPr>
          <p:cNvSpPr/>
          <p:nvPr/>
        </p:nvSpPr>
        <p:spPr>
          <a:xfrm>
            <a:off x="4913482" y="7940213"/>
            <a:ext cx="1830923" cy="869469"/>
          </a:xfrm>
          <a:prstGeom prst="rect">
            <a:avLst/>
          </a:prstGeom>
        </p:spPr>
        <p:txBody>
          <a:bodyPr wrap="square">
            <a:spAutoFit/>
          </a:bodyPr>
          <a:lstStyle/>
          <a:p>
            <a:pPr algn="just">
              <a:spcAft>
                <a:spcPts val="300"/>
              </a:spcAft>
            </a:pPr>
            <a:r>
              <a:rPr lang="ja-JP" altLang="en-US" sz="800" dirty="0">
                <a:latin typeface="BIZ UDPゴシック" panose="020B0400000000000000" pitchFamily="50" charset="-128"/>
                <a:ea typeface="BIZ UDPゴシック" panose="020B0400000000000000" pitchFamily="50" charset="-128"/>
              </a:rPr>
              <a:t>人手不足対策の支援措置は種類が多く、また申請時の要件も様々です。</a:t>
            </a:r>
            <a:endParaRPr lang="en-US" altLang="ja-JP" sz="800" dirty="0">
              <a:latin typeface="BIZ UDPゴシック" panose="020B0400000000000000" pitchFamily="50" charset="-128"/>
              <a:ea typeface="BIZ UDPゴシック" panose="020B0400000000000000" pitchFamily="50" charset="-128"/>
            </a:endParaRPr>
          </a:p>
          <a:p>
            <a:pPr algn="just">
              <a:spcAft>
                <a:spcPts val="300"/>
              </a:spcAft>
            </a:pPr>
            <a:r>
              <a:rPr lang="ja-JP" altLang="en-US" sz="800" dirty="0">
                <a:latin typeface="BIZ UDPゴシック" panose="020B0400000000000000" pitchFamily="50" charset="-128"/>
                <a:ea typeface="BIZ UDPゴシック" panose="020B0400000000000000" pitchFamily="50" charset="-128"/>
              </a:rPr>
              <a:t>補助金や助成金の申請時には、細かな注意点もありますので支援策を活用する時は、ぜひ当事務所までご相談ください。</a:t>
            </a:r>
          </a:p>
        </p:txBody>
      </p:sp>
      <p:sp>
        <p:nvSpPr>
          <p:cNvPr id="42" name="四角形: 角を丸くする 41">
            <a:extLst>
              <a:ext uri="{FF2B5EF4-FFF2-40B4-BE49-F238E27FC236}">
                <a16:creationId xmlns:a16="http://schemas.microsoft.com/office/drawing/2014/main" id="{50D7DBE9-597D-48D3-91EB-5799332BF8D2}"/>
              </a:ext>
            </a:extLst>
          </p:cNvPr>
          <p:cNvSpPr/>
          <p:nvPr/>
        </p:nvSpPr>
        <p:spPr>
          <a:xfrm>
            <a:off x="5025770" y="7761618"/>
            <a:ext cx="1661791" cy="148806"/>
          </a:xfrm>
          <a:prstGeom prst="roundRect">
            <a:avLst>
              <a:gd name="adj" fmla="val 50000"/>
            </a:avLst>
          </a:prstGeom>
          <a:solidFill>
            <a:schemeClr val="accent6">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bg1"/>
                </a:solidFill>
                <a:latin typeface="BIZ UDPゴシック" panose="020B0400000000000000" pitchFamily="50" charset="-128"/>
                <a:ea typeface="BIZ UDPゴシック" panose="020B0400000000000000" pitchFamily="50" charset="-128"/>
              </a:rPr>
              <a:t>活用をお考えの企業様へ</a:t>
            </a:r>
          </a:p>
        </p:txBody>
      </p:sp>
      <p:pic>
        <p:nvPicPr>
          <p:cNvPr id="48" name="図 47">
            <a:extLst>
              <a:ext uri="{FF2B5EF4-FFF2-40B4-BE49-F238E27FC236}">
                <a16:creationId xmlns:a16="http://schemas.microsoft.com/office/drawing/2014/main" id="{E32FBDF0-B8F4-4446-8DD1-DD9D05E3ADC6}"/>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48550" t="7715" b="46482"/>
          <a:stretch/>
        </p:blipFill>
        <p:spPr>
          <a:xfrm>
            <a:off x="2765409" y="3543073"/>
            <a:ext cx="725051" cy="484085"/>
          </a:xfrm>
          <a:prstGeom prst="rect">
            <a:avLst/>
          </a:prstGeom>
        </p:spPr>
      </p:pic>
      <p:pic>
        <p:nvPicPr>
          <p:cNvPr id="58" name="図 57">
            <a:extLst>
              <a:ext uri="{FF2B5EF4-FFF2-40B4-BE49-F238E27FC236}">
                <a16:creationId xmlns:a16="http://schemas.microsoft.com/office/drawing/2014/main" id="{0243BCF8-F11B-476D-9BD9-72CA72E1288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47720" y="7687778"/>
            <a:ext cx="545247" cy="385947"/>
          </a:xfrm>
          <a:prstGeom prst="rect">
            <a:avLst/>
          </a:prstGeom>
        </p:spPr>
      </p:pic>
      <p:sp>
        <p:nvSpPr>
          <p:cNvPr id="59" name="テキスト ボックス 58">
            <a:extLst>
              <a:ext uri="{FF2B5EF4-FFF2-40B4-BE49-F238E27FC236}">
                <a16:creationId xmlns:a16="http://schemas.microsoft.com/office/drawing/2014/main" id="{004AF09F-1A07-4625-A71E-97F25133AF48}"/>
              </a:ext>
            </a:extLst>
          </p:cNvPr>
          <p:cNvSpPr txBox="1"/>
          <p:nvPr/>
        </p:nvSpPr>
        <p:spPr>
          <a:xfrm>
            <a:off x="3861048" y="2792760"/>
            <a:ext cx="1945558" cy="360000"/>
          </a:xfrm>
          <a:prstGeom prst="rect">
            <a:avLst/>
          </a:prstGeom>
          <a:solidFill>
            <a:srgbClr val="3366FF"/>
          </a:solidFill>
          <a:ln>
            <a:noFill/>
          </a:ln>
        </p:spPr>
        <p:txBody>
          <a:bodyPr vert="horz" wrap="square" rtlCol="0" anchor="ctr">
            <a:spAutoFit/>
          </a:bodyPr>
          <a:lstStyle/>
          <a:p>
            <a:pPr>
              <a:spcAft>
                <a:spcPts val="300"/>
              </a:spcAft>
            </a:pPr>
            <a:r>
              <a:rPr kumimoji="1" lang="en-US" altLang="ja-JP" sz="1200" dirty="0">
                <a:solidFill>
                  <a:schemeClr val="bg1"/>
                </a:solidFill>
                <a:latin typeface="BIZ UDPゴシック" panose="020B0400000000000000" pitchFamily="50" charset="-128"/>
                <a:ea typeface="BIZ UDPゴシック" panose="020B0400000000000000" pitchFamily="50" charset="-128"/>
              </a:rPr>
              <a:t>1</a:t>
            </a:r>
            <a:r>
              <a:rPr kumimoji="1" lang="ja-JP" altLang="en-US" sz="1200" dirty="0">
                <a:solidFill>
                  <a:schemeClr val="bg1"/>
                </a:solidFill>
                <a:latin typeface="BIZ UDPゴシック" panose="020B0400000000000000" pitchFamily="50" charset="-128"/>
                <a:ea typeface="BIZ UDPゴシック" panose="020B0400000000000000" pitchFamily="50" charset="-128"/>
              </a:rPr>
              <a:t>位 介護・看護業</a:t>
            </a:r>
          </a:p>
        </p:txBody>
      </p:sp>
      <p:sp>
        <p:nvSpPr>
          <p:cNvPr id="60" name="テキスト ボックス 59">
            <a:extLst>
              <a:ext uri="{FF2B5EF4-FFF2-40B4-BE49-F238E27FC236}">
                <a16:creationId xmlns:a16="http://schemas.microsoft.com/office/drawing/2014/main" id="{8521DF76-9BB3-4D50-893D-1DB6D4E8298A}"/>
              </a:ext>
            </a:extLst>
          </p:cNvPr>
          <p:cNvSpPr txBox="1"/>
          <p:nvPr/>
        </p:nvSpPr>
        <p:spPr>
          <a:xfrm>
            <a:off x="3861048" y="3163940"/>
            <a:ext cx="1755097" cy="360000"/>
          </a:xfrm>
          <a:prstGeom prst="rect">
            <a:avLst/>
          </a:prstGeom>
          <a:solidFill>
            <a:schemeClr val="tx2">
              <a:lumMod val="60000"/>
              <a:lumOff val="40000"/>
            </a:schemeClr>
          </a:solidFill>
          <a:ln>
            <a:noFill/>
          </a:ln>
        </p:spPr>
        <p:txBody>
          <a:bodyPr vert="horz" wrap="square" rtlCol="0" anchor="ctr">
            <a:spAutoFit/>
          </a:bodyPr>
          <a:lstStyle/>
          <a:p>
            <a:pPr>
              <a:spcAft>
                <a:spcPts val="300"/>
              </a:spcAft>
            </a:pPr>
            <a:r>
              <a:rPr kumimoji="1" lang="ja-JP" altLang="en-US" sz="1100" dirty="0">
                <a:solidFill>
                  <a:schemeClr val="bg1"/>
                </a:solidFill>
                <a:latin typeface="BIZ UDPゴシック" panose="020B0400000000000000" pitchFamily="50" charset="-128"/>
                <a:ea typeface="BIZ UDPゴシック" panose="020B0400000000000000" pitchFamily="50" charset="-128"/>
              </a:rPr>
              <a:t>２位 建設業</a:t>
            </a:r>
          </a:p>
        </p:txBody>
      </p:sp>
      <p:sp>
        <p:nvSpPr>
          <p:cNvPr id="61" name="テキスト ボックス 60">
            <a:extLst>
              <a:ext uri="{FF2B5EF4-FFF2-40B4-BE49-F238E27FC236}">
                <a16:creationId xmlns:a16="http://schemas.microsoft.com/office/drawing/2014/main" id="{761E49FB-21DB-4632-87B0-7BD6C7F746E6}"/>
              </a:ext>
            </a:extLst>
          </p:cNvPr>
          <p:cNvSpPr txBox="1"/>
          <p:nvPr/>
        </p:nvSpPr>
        <p:spPr>
          <a:xfrm>
            <a:off x="3861048" y="3532920"/>
            <a:ext cx="1368150" cy="360000"/>
          </a:xfrm>
          <a:prstGeom prst="rect">
            <a:avLst/>
          </a:prstGeom>
          <a:solidFill>
            <a:schemeClr val="tx2">
              <a:lumMod val="40000"/>
              <a:lumOff val="60000"/>
            </a:schemeClr>
          </a:solidFill>
          <a:ln>
            <a:noFill/>
          </a:ln>
        </p:spPr>
        <p:txBody>
          <a:bodyPr vert="horz" wrap="square" rtlCol="0" anchor="ctr">
            <a:spAutoFit/>
          </a:bodyPr>
          <a:lstStyle/>
          <a:p>
            <a:pPr>
              <a:spcAft>
                <a:spcPts val="300"/>
              </a:spcAft>
            </a:pPr>
            <a:r>
              <a:rPr lang="ja-JP" altLang="en-US" sz="900" dirty="0">
                <a:solidFill>
                  <a:schemeClr val="bg1"/>
                </a:solidFill>
                <a:latin typeface="BIZ UDPゴシック" panose="020B0400000000000000" pitchFamily="50" charset="-128"/>
                <a:ea typeface="BIZ UDPゴシック" panose="020B0400000000000000" pitchFamily="50" charset="-128"/>
              </a:rPr>
              <a:t>３</a:t>
            </a:r>
            <a:r>
              <a:rPr kumimoji="1" lang="ja-JP" altLang="en-US" sz="900" dirty="0">
                <a:solidFill>
                  <a:schemeClr val="bg1"/>
                </a:solidFill>
                <a:latin typeface="BIZ UDPゴシック" panose="020B0400000000000000" pitchFamily="50" charset="-128"/>
                <a:ea typeface="BIZ UDPゴシック" panose="020B0400000000000000" pitchFamily="50" charset="-128"/>
              </a:rPr>
              <a:t>位 宿泊・飲食業</a:t>
            </a:r>
            <a:endParaRPr kumimoji="1" lang="ja-JP" altLang="en-US" sz="1100" dirty="0">
              <a:solidFill>
                <a:schemeClr val="bg1"/>
              </a:solidFill>
              <a:latin typeface="BIZ UDPゴシック" panose="020B0400000000000000" pitchFamily="50" charset="-128"/>
              <a:ea typeface="BIZ UDPゴシック" panose="020B0400000000000000" pitchFamily="50" charset="-128"/>
            </a:endParaRPr>
          </a:p>
        </p:txBody>
      </p:sp>
      <p:sp>
        <p:nvSpPr>
          <p:cNvPr id="62" name="テキスト ボックス 61">
            <a:extLst>
              <a:ext uri="{FF2B5EF4-FFF2-40B4-BE49-F238E27FC236}">
                <a16:creationId xmlns:a16="http://schemas.microsoft.com/office/drawing/2014/main" id="{927AF84A-0D36-4163-BF34-31513FBDD4A1}"/>
              </a:ext>
            </a:extLst>
          </p:cNvPr>
          <p:cNvSpPr txBox="1"/>
          <p:nvPr/>
        </p:nvSpPr>
        <p:spPr>
          <a:xfrm>
            <a:off x="5799297" y="2870016"/>
            <a:ext cx="524504" cy="253916"/>
          </a:xfrm>
          <a:prstGeom prst="rect">
            <a:avLst/>
          </a:prstGeom>
          <a:noFill/>
          <a:ln>
            <a:noFill/>
          </a:ln>
        </p:spPr>
        <p:txBody>
          <a:bodyPr wrap="none" rtlCol="0">
            <a:spAutoFit/>
          </a:bodyPr>
          <a:lstStyle/>
          <a:p>
            <a:pPr algn="ctr">
              <a:spcAft>
                <a:spcPts val="300"/>
              </a:spcAft>
            </a:pPr>
            <a:r>
              <a:rPr lang="en-US" altLang="ja-JP" sz="1050" dirty="0">
                <a:solidFill>
                  <a:srgbClr val="FF0000"/>
                </a:solidFill>
                <a:latin typeface="BIZ UDPゴシック" panose="020B0400000000000000" pitchFamily="50" charset="-128"/>
                <a:ea typeface="BIZ UDPゴシック" panose="020B0400000000000000" pitchFamily="50" charset="-128"/>
              </a:rPr>
              <a:t>86</a:t>
            </a:r>
            <a:r>
              <a:rPr lang="ja-JP" altLang="en-US" sz="1050" dirty="0">
                <a:solidFill>
                  <a:srgbClr val="FF0000"/>
                </a:solidFill>
                <a:latin typeface="BIZ UDPゴシック" panose="020B0400000000000000" pitchFamily="50" charset="-128"/>
                <a:ea typeface="BIZ UDPゴシック" panose="020B0400000000000000" pitchFamily="50" charset="-128"/>
              </a:rPr>
              <a:t>％</a:t>
            </a:r>
            <a:endParaRPr kumimoji="1" lang="ja-JP" altLang="en-US" sz="1050" dirty="0">
              <a:solidFill>
                <a:srgbClr val="FF0000"/>
              </a:solidFill>
              <a:latin typeface="BIZ UDPゴシック" panose="020B0400000000000000" pitchFamily="50" charset="-128"/>
              <a:ea typeface="BIZ UDPゴシック" panose="020B0400000000000000" pitchFamily="50" charset="-128"/>
            </a:endParaRPr>
          </a:p>
        </p:txBody>
      </p:sp>
      <p:sp>
        <p:nvSpPr>
          <p:cNvPr id="65" name="テキスト ボックス 64">
            <a:extLst>
              <a:ext uri="{FF2B5EF4-FFF2-40B4-BE49-F238E27FC236}">
                <a16:creationId xmlns:a16="http://schemas.microsoft.com/office/drawing/2014/main" id="{989565AF-EB87-4159-A14A-F5A25C958E81}"/>
              </a:ext>
            </a:extLst>
          </p:cNvPr>
          <p:cNvSpPr txBox="1"/>
          <p:nvPr/>
        </p:nvSpPr>
        <p:spPr>
          <a:xfrm>
            <a:off x="5617886" y="3274057"/>
            <a:ext cx="646332" cy="246221"/>
          </a:xfrm>
          <a:prstGeom prst="rect">
            <a:avLst/>
          </a:prstGeom>
          <a:noFill/>
          <a:ln>
            <a:noFill/>
          </a:ln>
        </p:spPr>
        <p:txBody>
          <a:bodyPr wrap="none" rtlCol="0">
            <a:spAutoFit/>
          </a:bodyPr>
          <a:lstStyle/>
          <a:p>
            <a:pPr algn="ctr">
              <a:spcAft>
                <a:spcPts val="300"/>
              </a:spcAft>
            </a:pPr>
            <a:r>
              <a:rPr lang="en-US" altLang="ja-JP" sz="1000" dirty="0">
                <a:solidFill>
                  <a:schemeClr val="tx1">
                    <a:lumMod val="75000"/>
                    <a:lumOff val="25000"/>
                  </a:schemeClr>
                </a:solidFill>
                <a:latin typeface="BIZ UDPゴシック" panose="020B0400000000000000" pitchFamily="50" charset="-128"/>
                <a:ea typeface="BIZ UDPゴシック" panose="020B0400000000000000" pitchFamily="50" charset="-128"/>
              </a:rPr>
              <a:t>82.3</a:t>
            </a:r>
            <a:r>
              <a:rPr lang="ja-JP" altLang="en-US" sz="10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endParaRPr kumimoji="1" lang="ja-JP" altLang="en-US" sz="10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66" name="テキスト ボックス 65">
            <a:extLst>
              <a:ext uri="{FF2B5EF4-FFF2-40B4-BE49-F238E27FC236}">
                <a16:creationId xmlns:a16="http://schemas.microsoft.com/office/drawing/2014/main" id="{198814B9-9F5A-4C71-8273-6BFCD894471C}"/>
              </a:ext>
            </a:extLst>
          </p:cNvPr>
          <p:cNvSpPr txBox="1"/>
          <p:nvPr/>
        </p:nvSpPr>
        <p:spPr>
          <a:xfrm>
            <a:off x="5229198" y="3644199"/>
            <a:ext cx="646332" cy="246221"/>
          </a:xfrm>
          <a:prstGeom prst="rect">
            <a:avLst/>
          </a:prstGeom>
          <a:noFill/>
          <a:ln>
            <a:noFill/>
          </a:ln>
        </p:spPr>
        <p:txBody>
          <a:bodyPr wrap="none" rtlCol="0">
            <a:spAutoFit/>
          </a:bodyPr>
          <a:lstStyle/>
          <a:p>
            <a:pPr algn="ctr">
              <a:spcAft>
                <a:spcPts val="300"/>
              </a:spcAft>
            </a:pPr>
            <a:r>
              <a:rPr lang="en-US" altLang="ja-JP" sz="1000" dirty="0">
                <a:solidFill>
                  <a:schemeClr val="tx1">
                    <a:lumMod val="75000"/>
                    <a:lumOff val="25000"/>
                  </a:schemeClr>
                </a:solidFill>
                <a:latin typeface="BIZ UDPゴシック" panose="020B0400000000000000" pitchFamily="50" charset="-128"/>
                <a:ea typeface="BIZ UDPゴシック" panose="020B0400000000000000" pitchFamily="50" charset="-128"/>
              </a:rPr>
              <a:t>79.4</a:t>
            </a:r>
            <a:r>
              <a:rPr lang="ja-JP" altLang="en-US" sz="10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endParaRPr kumimoji="1" lang="ja-JP" altLang="en-US" sz="10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pic>
        <p:nvPicPr>
          <p:cNvPr id="17" name="図 16">
            <a:extLst>
              <a:ext uri="{FF2B5EF4-FFF2-40B4-BE49-F238E27FC236}">
                <a16:creationId xmlns:a16="http://schemas.microsoft.com/office/drawing/2014/main" id="{33661F15-F5BC-4A81-848D-4D5056D00486}"/>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33096" r="28677" b="59193"/>
          <a:stretch/>
        </p:blipFill>
        <p:spPr>
          <a:xfrm>
            <a:off x="331116" y="3530614"/>
            <a:ext cx="561091" cy="439967"/>
          </a:xfrm>
          <a:prstGeom prst="rect">
            <a:avLst/>
          </a:prstGeom>
        </p:spPr>
      </p:pic>
      <p:pic>
        <p:nvPicPr>
          <p:cNvPr id="19" name="図 18">
            <a:extLst>
              <a:ext uri="{FF2B5EF4-FFF2-40B4-BE49-F238E27FC236}">
                <a16:creationId xmlns:a16="http://schemas.microsoft.com/office/drawing/2014/main" id="{8F0FDC78-77F8-470E-AB4F-6DA5F891D2F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57735" y="3529365"/>
            <a:ext cx="631207" cy="473452"/>
          </a:xfrm>
          <a:prstGeom prst="rect">
            <a:avLst/>
          </a:prstGeom>
        </p:spPr>
      </p:pic>
      <p:pic>
        <p:nvPicPr>
          <p:cNvPr id="21" name="図 20">
            <a:extLst>
              <a:ext uri="{FF2B5EF4-FFF2-40B4-BE49-F238E27FC236}">
                <a16:creationId xmlns:a16="http://schemas.microsoft.com/office/drawing/2014/main" id="{70495111-E7D0-40E6-88EB-4D32EEB5D9E8}"/>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l="4451" t="68342" r="72050" b="7286"/>
          <a:stretch/>
        </p:blipFill>
        <p:spPr>
          <a:xfrm>
            <a:off x="2054595" y="3550249"/>
            <a:ext cx="549624" cy="427526"/>
          </a:xfrm>
          <a:prstGeom prst="rect">
            <a:avLst/>
          </a:prstGeom>
        </p:spPr>
      </p:pic>
      <p:sp>
        <p:nvSpPr>
          <p:cNvPr id="22" name="正方形/長方形 21">
            <a:extLst>
              <a:ext uri="{FF2B5EF4-FFF2-40B4-BE49-F238E27FC236}">
                <a16:creationId xmlns:a16="http://schemas.microsoft.com/office/drawing/2014/main" id="{14020AF3-94F7-4E55-91BF-7D0F878AEF3D}"/>
              </a:ext>
            </a:extLst>
          </p:cNvPr>
          <p:cNvSpPr/>
          <p:nvPr/>
        </p:nvSpPr>
        <p:spPr>
          <a:xfrm>
            <a:off x="116632" y="4431634"/>
            <a:ext cx="6461597" cy="261610"/>
          </a:xfrm>
          <a:prstGeom prst="rect">
            <a:avLst/>
          </a:prstGeom>
        </p:spPr>
        <p:txBody>
          <a:bodyPr wrap="square">
            <a:spAutoFit/>
          </a:bodyPr>
          <a:lstStyle/>
          <a:p>
            <a:pPr algn="ctr"/>
            <a:r>
              <a:rPr lang="ja-JP" altLang="en-US" sz="1100" dirty="0">
                <a:latin typeface="BIZ UDPゴシック" panose="020B0400000000000000" pitchFamily="50" charset="-128"/>
                <a:ea typeface="BIZ UDPゴシック" panose="020B0400000000000000" pitchFamily="50" charset="-128"/>
              </a:rPr>
              <a:t>多い取組みは、</a:t>
            </a:r>
            <a:r>
              <a:rPr lang="en-US" altLang="ja-JP" sz="1100" dirty="0">
                <a:latin typeface="BIZ UDPゴシック" panose="020B0400000000000000" pitchFamily="50" charset="-128"/>
                <a:ea typeface="BIZ UDPゴシック" panose="020B0400000000000000" pitchFamily="50" charset="-128"/>
              </a:rPr>
              <a:t>『</a:t>
            </a:r>
            <a:r>
              <a:rPr lang="ja-JP" altLang="en-US" sz="1100" b="1" dirty="0">
                <a:solidFill>
                  <a:schemeClr val="accent6">
                    <a:lumMod val="75000"/>
                  </a:schemeClr>
                </a:solidFill>
                <a:latin typeface="BIZ UDPゴシック" panose="020B0400000000000000" pitchFamily="50" charset="-128"/>
                <a:ea typeface="BIZ UDPゴシック" panose="020B0400000000000000" pitchFamily="50" charset="-128"/>
              </a:rPr>
              <a:t>採用強化</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a:t>
            </a:r>
            <a:r>
              <a:rPr lang="ja-JP" altLang="en-US" sz="1100" b="1" dirty="0">
                <a:solidFill>
                  <a:schemeClr val="accent6">
                    <a:lumMod val="75000"/>
                  </a:schemeClr>
                </a:solidFill>
                <a:latin typeface="BIZ UDPゴシック" panose="020B0400000000000000" pitchFamily="50" charset="-128"/>
                <a:ea typeface="BIZ UDPゴシック" panose="020B0400000000000000" pitchFamily="50" charset="-128"/>
              </a:rPr>
              <a:t>効率化</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a:t>
            </a:r>
            <a:r>
              <a:rPr lang="ja-JP" altLang="en-US" sz="1100" b="1" dirty="0">
                <a:solidFill>
                  <a:schemeClr val="accent6">
                    <a:lumMod val="75000"/>
                  </a:schemeClr>
                </a:solidFill>
                <a:latin typeface="BIZ UDPゴシック" panose="020B0400000000000000" pitchFamily="50" charset="-128"/>
                <a:ea typeface="BIZ UDPゴシック" panose="020B0400000000000000" pitchFamily="50" charset="-128"/>
              </a:rPr>
              <a:t>生産性向上</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！なかでも正社員の採用強化が最多の</a:t>
            </a:r>
            <a:r>
              <a:rPr lang="en-US" altLang="ja-JP" sz="1100" dirty="0">
                <a:solidFill>
                  <a:schemeClr val="accent6">
                    <a:lumMod val="75000"/>
                  </a:schemeClr>
                </a:solidFill>
                <a:latin typeface="BIZ UDPゴシック" panose="020B0400000000000000" pitchFamily="50" charset="-128"/>
                <a:ea typeface="BIZ UDPゴシック" panose="020B0400000000000000" pitchFamily="50" charset="-128"/>
              </a:rPr>
              <a:t>68.5%</a:t>
            </a:r>
            <a:endParaRPr lang="ja-JP" altLang="en-US" sz="1100" dirty="0">
              <a:solidFill>
                <a:schemeClr val="accent6">
                  <a:lumMod val="75000"/>
                </a:schemeClr>
              </a:solidFill>
              <a:latin typeface="BIZ UDPゴシック" panose="020B0400000000000000" pitchFamily="50" charset="-128"/>
              <a:ea typeface="BIZ UDPゴシック" panose="020B0400000000000000" pitchFamily="50" charset="-128"/>
            </a:endParaRPr>
          </a:p>
        </p:txBody>
      </p:sp>
      <p:sp>
        <p:nvSpPr>
          <p:cNvPr id="26" name="正方形/長方形 25">
            <a:extLst>
              <a:ext uri="{FF2B5EF4-FFF2-40B4-BE49-F238E27FC236}">
                <a16:creationId xmlns:a16="http://schemas.microsoft.com/office/drawing/2014/main" id="{2427445D-FC1D-4079-B81E-5275760C928A}"/>
              </a:ext>
            </a:extLst>
          </p:cNvPr>
          <p:cNvSpPr/>
          <p:nvPr/>
        </p:nvSpPr>
        <p:spPr>
          <a:xfrm>
            <a:off x="2799883" y="3938268"/>
            <a:ext cx="4127515" cy="184666"/>
          </a:xfrm>
          <a:prstGeom prst="rect">
            <a:avLst/>
          </a:prstGeom>
        </p:spPr>
        <p:txBody>
          <a:bodyPr wrap="square">
            <a:spAutoFit/>
          </a:bodyPr>
          <a:lstStyle/>
          <a:p>
            <a:r>
              <a:rPr lang="en-US" altLang="ja-JP" sz="600" dirty="0">
                <a:latin typeface="BIZ UDPゴシック" panose="020B0400000000000000" pitchFamily="50" charset="-128"/>
                <a:ea typeface="BIZ UDPゴシック" panose="020B0400000000000000" pitchFamily="50" charset="-128"/>
              </a:rPr>
              <a:t>※</a:t>
            </a:r>
            <a:r>
              <a:rPr lang="ja-JP" altLang="en-US" sz="600" dirty="0">
                <a:latin typeface="BIZ UDPゴシック" panose="020B0400000000000000" pitchFamily="50" charset="-128"/>
                <a:ea typeface="BIZ UDPゴシック" panose="020B0400000000000000" pitchFamily="50" charset="-128"/>
              </a:rPr>
              <a:t>調査結果の数値は「人手不足の状況および多様な人材の活躍等に関する調査」調査結果｜日本商工会議所より引用</a:t>
            </a:r>
          </a:p>
        </p:txBody>
      </p:sp>
      <p:pic>
        <p:nvPicPr>
          <p:cNvPr id="31" name="図 30">
            <a:extLst>
              <a:ext uri="{FF2B5EF4-FFF2-40B4-BE49-F238E27FC236}">
                <a16:creationId xmlns:a16="http://schemas.microsoft.com/office/drawing/2014/main" id="{64381CAC-72F7-4865-97D7-BADD42793DFE}"/>
              </a:ext>
            </a:extLst>
          </p:cNvPr>
          <p:cNvPicPr>
            <a:picLocks noChangeAspect="1"/>
          </p:cNvPicPr>
          <p:nvPr/>
        </p:nvPicPr>
        <p:blipFill>
          <a:blip r:embed="rId10" cstate="print">
            <a:duotone>
              <a:schemeClr val="accent6">
                <a:shade val="45000"/>
                <a:satMod val="135000"/>
              </a:schemeClr>
              <a:prstClr val="white"/>
            </a:duotone>
            <a:extLst>
              <a:ext uri="{BEBA8EAE-BF5A-486C-A8C5-ECC9F3942E4B}">
                <a14:imgProps xmlns:a14="http://schemas.microsoft.com/office/drawing/2010/main">
                  <a14:imgLayer r:embed="rId11">
                    <a14:imgEffect>
                      <a14:colorTemperature colorTemp="4700"/>
                    </a14:imgEffect>
                  </a14:imgLayer>
                </a14:imgProps>
              </a:ext>
              <a:ext uri="{28A0092B-C50C-407E-A947-70E740481C1C}">
                <a14:useLocalDpi xmlns:a14="http://schemas.microsoft.com/office/drawing/2010/main" val="0"/>
              </a:ext>
            </a:extLst>
          </a:blip>
          <a:stretch>
            <a:fillRect/>
          </a:stretch>
        </p:blipFill>
        <p:spPr>
          <a:xfrm>
            <a:off x="4323948" y="8065741"/>
            <a:ext cx="338343" cy="374037"/>
          </a:xfrm>
          <a:prstGeom prst="rect">
            <a:avLst/>
          </a:prstGeom>
        </p:spPr>
      </p:pic>
      <p:pic>
        <p:nvPicPr>
          <p:cNvPr id="3" name="図 2">
            <a:extLst>
              <a:ext uri="{FF2B5EF4-FFF2-40B4-BE49-F238E27FC236}">
                <a16:creationId xmlns:a16="http://schemas.microsoft.com/office/drawing/2014/main" id="{7F728252-1C6D-4430-9328-CBA229A5E3A4}"/>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077782" y="8901971"/>
            <a:ext cx="709200" cy="709200"/>
          </a:xfrm>
          <a:prstGeom prst="rect">
            <a:avLst/>
          </a:prstGeom>
        </p:spPr>
      </p:pic>
    </p:spTree>
    <p:extLst>
      <p:ext uri="{BB962C8B-B14F-4D97-AF65-F5344CB8AC3E}">
        <p14:creationId xmlns:p14="http://schemas.microsoft.com/office/powerpoint/2010/main" val="25315095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solidFill>
            <a:srgbClr val="FF5050"/>
          </a:solidFill>
        </a:ln>
      </a:spPr>
      <a:bodyPr wrap="square" rtlCol="0">
        <a:spAutoFit/>
      </a:bodyPr>
      <a:lstStyle>
        <a:defPPr algn="ctr">
          <a:spcAft>
            <a:spcPts val="300"/>
          </a:spcAft>
          <a:defRPr sz="900" dirty="0" smtClean="0">
            <a:solidFill>
              <a:schemeClr val="tx1">
                <a:lumMod val="75000"/>
                <a:lumOff val="25000"/>
              </a:schemeClr>
            </a:solidFill>
            <a:latin typeface="BIZ UDPゴシック" panose="020B0400000000000000" pitchFamily="50" charset="-128"/>
            <a:ea typeface="BIZ UDPゴシック" panose="020B0400000000000000"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29043</TotalTime>
  <Words>893</Words>
  <Application>Microsoft Office PowerPoint</Application>
  <PresentationFormat>A4 210 x 297 mm</PresentationFormat>
  <Paragraphs>72</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HGPｺﾞｼｯｸM</vt:lpstr>
      <vt:lpstr>HGP創英角ｺﾞｼｯｸUB</vt:lpstr>
      <vt:lpstr>HGSｺﾞｼｯｸE</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Fujimoto Hidetoshi</dc:creator>
  <cp:lastModifiedBy>O365</cp:lastModifiedBy>
  <cp:revision>1365</cp:revision>
  <cp:lastPrinted>2017-01-04T04:53:08Z</cp:lastPrinted>
  <dcterms:created xsi:type="dcterms:W3CDTF">2013-10-09T03:14:53Z</dcterms:created>
  <dcterms:modified xsi:type="dcterms:W3CDTF">2023-11-30T00:29:44Z</dcterms:modified>
</cp:coreProperties>
</file>